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3"/>
  </p:notesMasterIdLst>
  <p:sldIdLst>
    <p:sldId id="256" r:id="rId2"/>
    <p:sldId id="257" r:id="rId3"/>
    <p:sldId id="259" r:id="rId4"/>
    <p:sldId id="261" r:id="rId5"/>
    <p:sldId id="262" r:id="rId6"/>
    <p:sldId id="258" r:id="rId7"/>
    <p:sldId id="263" r:id="rId8"/>
    <p:sldId id="260" r:id="rId9"/>
    <p:sldId id="264" r:id="rId10"/>
    <p:sldId id="265" r:id="rId11"/>
    <p:sldId id="266" r:id="rId12"/>
    <p:sldId id="267" r:id="rId13"/>
    <p:sldId id="268" r:id="rId14"/>
    <p:sldId id="269" r:id="rId15"/>
    <p:sldId id="270" r:id="rId16"/>
    <p:sldId id="271" r:id="rId17"/>
    <p:sldId id="273" r:id="rId18"/>
    <p:sldId id="272" r:id="rId19"/>
    <p:sldId id="274" r:id="rId20"/>
    <p:sldId id="275" r:id="rId21"/>
    <p:sldId id="276" r:id="rId22"/>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C1A00"/>
    <a:srgbClr val="C79E37"/>
    <a:srgbClr val="202E54"/>
    <a:srgbClr val="FF2549"/>
    <a:srgbClr val="1D3A00"/>
    <a:srgbClr val="007033"/>
    <a:srgbClr val="5EEC3C"/>
    <a:srgbClr val="990099"/>
    <a:srgbClr val="CC0099"/>
    <a:srgbClr val="FE920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3" d="100"/>
          <a:sy n="53" d="100"/>
        </p:scale>
        <p:origin x="120" y="750"/>
      </p:cViewPr>
      <p:guideLst>
        <p:guide orient="horz" pos="1620"/>
        <p:guide pos="2880"/>
      </p:guideLst>
    </p:cSldViewPr>
  </p:slid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D18E60-4300-4729-A0D7-6AB984C3922D}" type="datetimeFigureOut">
              <a:rPr lang="en-US" smtClean="0"/>
              <a:t>8/6/2021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533E96-F078-4B3D-A8F4-F1AF21EBC357}" type="slidenum">
              <a:rPr lang="en-US" smtClean="0"/>
              <a:t>‹#›</a:t>
            </a:fld>
            <a:endParaRPr lang="en-US"/>
          </a:p>
        </p:txBody>
      </p:sp>
    </p:spTree>
    <p:extLst>
      <p:ext uri="{BB962C8B-B14F-4D97-AF65-F5344CB8AC3E}">
        <p14:creationId xmlns:p14="http://schemas.microsoft.com/office/powerpoint/2010/main" val="2844300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457200">
              <a:lnSpc>
                <a:spcPct val="200000"/>
              </a:lnSpc>
            </a:pPr>
            <a:r>
              <a:rPr lang="en-US" dirty="0" smtClean="0">
                <a:latin typeface="Times New Roman" panose="02020603050405020304" pitchFamily="18" charset="0"/>
                <a:cs typeface="Times New Roman" panose="02020603050405020304" pitchFamily="18" charset="0"/>
              </a:rPr>
              <a:t>An entire generation of teenagers uses smartphones, iPads, and other internet-connected electronic gadgets. As a result, many parents are worried about their children's safety. However, it has provided scientists the opportunity to look at how screen time affects children's brain development. However, to understand the study at hand, one must first understand the physiological, anatomical, statistical importance, and cultural and ethical concerns. When on-screen study information has a large public impact, however, it is generally shown freely. As a result, the first part of this presentation will go through some key scientific and quantitative data on the health effects of screen time on children, culled from published research and prominent websites during the last four years. This study was crucial since children, especially those under the age of three, develop quickly. Similarly, it was critical to investigate some basic cultural and ethical ideas regarding the health impacts of screen time on children and to remain current on the legislation and financial issues that govern the problems.</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F533E96-F078-4B3D-A8F4-F1AF21EBC357}" type="slidenum">
              <a:rPr lang="en-US" smtClean="0"/>
              <a:t>2</a:t>
            </a:fld>
            <a:endParaRPr lang="en-US"/>
          </a:p>
        </p:txBody>
      </p:sp>
    </p:spTree>
    <p:extLst>
      <p:ext uri="{BB962C8B-B14F-4D97-AF65-F5344CB8AC3E}">
        <p14:creationId xmlns:p14="http://schemas.microsoft.com/office/powerpoint/2010/main" val="13003961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457200">
              <a:lnSpc>
                <a:spcPct val="200000"/>
              </a:lnSpc>
            </a:pPr>
            <a:r>
              <a:rPr lang="en-US" dirty="0" smtClean="0">
                <a:latin typeface="Times New Roman" panose="02020603050405020304" pitchFamily="18" charset="0"/>
                <a:cs typeface="Times New Roman" panose="02020603050405020304" pitchFamily="18" charset="0"/>
              </a:rPr>
              <a:t>This research looks into how cultural norms and values influence children's screen usage. Children's cultural experiences assist them in discovering who they are and what they aspire to be. The cultural variables they are subjected to from birth, such as eating traditions and principles, creative expression, vocabulary, belief, and, in this case, display time, all impact their cognitive, intellectual, social, and cognitive growth. Learning may be hampered when a juvenile's personality collides with the community context owing to cultural differences. On the other hand, culturally appropriate educators assist children of all backgrounds in learning by demonstrating an awareness and knowledge of other values and contributing to each child's worth. However, this isn't always the case. Children exposed to electronic devices at an early age, for example, develop the habit of spending the bulk of their time in front of screens. Therefore, families who encourage excessive screen time and accept it as the norm expose their children to health concerns.</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F533E96-F078-4B3D-A8F4-F1AF21EBC357}" type="slidenum">
              <a:rPr lang="en-US" smtClean="0"/>
              <a:t>11</a:t>
            </a:fld>
            <a:endParaRPr lang="en-US"/>
          </a:p>
        </p:txBody>
      </p:sp>
    </p:spTree>
    <p:extLst>
      <p:ext uri="{BB962C8B-B14F-4D97-AF65-F5344CB8AC3E}">
        <p14:creationId xmlns:p14="http://schemas.microsoft.com/office/powerpoint/2010/main" val="7526350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457200">
              <a:lnSpc>
                <a:spcPct val="200000"/>
              </a:lnSpc>
            </a:pPr>
            <a:r>
              <a:rPr lang="en-US" dirty="0" smtClean="0">
                <a:latin typeface="Times New Roman" panose="02020603050405020304" pitchFamily="18" charset="0"/>
                <a:cs typeface="Times New Roman" panose="02020603050405020304" pitchFamily="18" charset="0"/>
              </a:rPr>
              <a:t>The invention of the telegraph in the nineteenth century ushered in a new era of communication and pleasure. As a result, screens have become an integral aspect of daily life, whether in cell phones, televisions, laptops, or movie theatres. Even though electronics have become an inextricable part of daily life, teens are inextricably exposed to digital technology earlier in life and for greater time, with children in affluent families spending more than 2 hours per day in front of screens. Moreover, certain cultural standards believe it is good to give a child anything they want, which influences this issue. As a result, encouraging their children to watch movies, television shows, computer games, or other kinds of digital content impacts their development. According to Browne et al. (2019), children's exposure to violent media can lead to belligerent attitudes and conduct; children's access to advertising campaigns for bad meals can contribute to childhood obesity, and children's brain development can be stunted by far too much display time.</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F533E96-F078-4B3D-A8F4-F1AF21EBC357}" type="slidenum">
              <a:rPr lang="en-US" smtClean="0"/>
              <a:t>12</a:t>
            </a:fld>
            <a:endParaRPr lang="en-US"/>
          </a:p>
        </p:txBody>
      </p:sp>
    </p:spTree>
    <p:extLst>
      <p:ext uri="{BB962C8B-B14F-4D97-AF65-F5344CB8AC3E}">
        <p14:creationId xmlns:p14="http://schemas.microsoft.com/office/powerpoint/2010/main" val="35088192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457200">
              <a:lnSpc>
                <a:spcPct val="200000"/>
              </a:lnSpc>
            </a:pPr>
            <a:r>
              <a:rPr lang="en-US" dirty="0" smtClean="0">
                <a:latin typeface="Times New Roman" panose="02020603050405020304" pitchFamily="18" charset="0"/>
                <a:cs typeface="Times New Roman" panose="02020603050405020304" pitchFamily="18" charset="0"/>
              </a:rPr>
              <a:t>Furthermore, while video games might help youngsters improve their visual processing skills, they can also contribute to violent behavior. It's normal to see game-specific impacts on cognitive abilities and behavior. Despite this, little attempt is made to limit these behaviors since they are socially acceptable, suggesting that the problem remains. The link to cultural context is obvious. Varied cultures have different views about televisions and other forms of entertainment media and varying financial resources to purchase such content. A youngster from a communist society, for example, may be pushed to help elderly or newborn family members instead of watching instructional content after school. Culture has an indirect impact on these children's capacity to benefit from such encounters. Finally, characteristics like family cohesion, connection, and respect influence family decision-making, including screen time habits. As a result, these findings pave the way for additional study and prospective screen-time-reduction interventions, particularly in the social and cultural realms.</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F533E96-F078-4B3D-A8F4-F1AF21EBC357}" type="slidenum">
              <a:rPr lang="en-US" smtClean="0"/>
              <a:t>13</a:t>
            </a:fld>
            <a:endParaRPr lang="en-US"/>
          </a:p>
        </p:txBody>
      </p:sp>
    </p:spTree>
    <p:extLst>
      <p:ext uri="{BB962C8B-B14F-4D97-AF65-F5344CB8AC3E}">
        <p14:creationId xmlns:p14="http://schemas.microsoft.com/office/powerpoint/2010/main" val="38427959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457200">
              <a:lnSpc>
                <a:spcPct val="200000"/>
              </a:lnSpc>
            </a:pPr>
            <a:r>
              <a:rPr lang="en-US" dirty="0" smtClean="0">
                <a:latin typeface="Times New Roman" panose="02020603050405020304" pitchFamily="18" charset="0"/>
                <a:cs typeface="Times New Roman" panose="02020603050405020304" pitchFamily="18" charset="0"/>
              </a:rPr>
              <a:t>There are ethical ideas to consider when it comes to the health consequences of screen usage on children. In recent decades, excessive screen usage has been a contentious issue, particularly among children and teens. The use of digital devices such as mobile phones, tablets, and laptops should be limited by parents. Several apps can assist parents in keeping track of and controlling their children's screen time (</a:t>
            </a:r>
            <a:r>
              <a:rPr lang="en-US" dirty="0" err="1" smtClean="0">
                <a:latin typeface="Times New Roman" panose="02020603050405020304" pitchFamily="18" charset="0"/>
                <a:cs typeface="Times New Roman" panose="02020603050405020304" pitchFamily="18" charset="0"/>
              </a:rPr>
              <a:t>Amer</a:t>
            </a:r>
            <a:r>
              <a:rPr lang="en-US" dirty="0" smtClean="0">
                <a:latin typeface="Times New Roman" panose="02020603050405020304" pitchFamily="18" charset="0"/>
                <a:cs typeface="Times New Roman" panose="02020603050405020304" pitchFamily="18" charset="0"/>
              </a:rPr>
              <a:t>, 2019). This feature is in line with the deontological ethical frameworks that apply in this case. Consequently, parents should continue to fulfill their duties to their children in terms of screen time restriction, as this is considered ethical. However, according to the practical ethical theory, parents should also be aware of the negative implications of excessive display time dependency. When new digital media technology is introduced, moral panics are common, and consumers engage in undesirable behavior such as apathy or viciousness. Meanwhile, as new media channels become more extensively utilized, complaints about their usage, rather than specific content, are becoming more frequent.</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F533E96-F078-4B3D-A8F4-F1AF21EBC357}" type="slidenum">
              <a:rPr lang="en-US" smtClean="0"/>
              <a:t>14</a:t>
            </a:fld>
            <a:endParaRPr lang="en-US"/>
          </a:p>
        </p:txBody>
      </p:sp>
    </p:spTree>
    <p:extLst>
      <p:ext uri="{BB962C8B-B14F-4D97-AF65-F5344CB8AC3E}">
        <p14:creationId xmlns:p14="http://schemas.microsoft.com/office/powerpoint/2010/main" val="38254850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457200">
              <a:lnSpc>
                <a:spcPct val="200000"/>
              </a:lnSpc>
            </a:pPr>
            <a:r>
              <a:rPr lang="en-US" dirty="0" smtClean="0">
                <a:latin typeface="Times New Roman" panose="02020603050405020304" pitchFamily="18" charset="0"/>
                <a:cs typeface="Times New Roman" panose="02020603050405020304" pitchFamily="18" charset="0"/>
              </a:rPr>
              <a:t>Because digital media is the major way through which children play, communicate, receive, create, share, and express themselves, the outcomes should be favorable. Young people utilize the internet to learn about their rights, find their identities, obtain health information and services, report abuse or violations, express their ideas, and connect with administrative bodies and their surroundings politically and culturally. Technology has grown into a strong tool for young people to overcome prejudice and discrimination, engage in important decision-making processes, and exercise their civil freedoms in their best interests themselves. A rights-based approach to kid's digital technology use is critical since it highlights the importance of incorporating perspectives, which means that all teenagers' rights must be recognized, which means that the right to be safe from harm cannot be infringed upon by the right to involvement, anonymity, play, study, data liberty, or embodiment. Because it would be immoral for parents to limit children's screen time when they spend the most time on screens, adult screen use may need to be addressed as part of measures to reduce children's screen time.</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F533E96-F078-4B3D-A8F4-F1AF21EBC357}" type="slidenum">
              <a:rPr lang="en-US" smtClean="0"/>
              <a:t>15</a:t>
            </a:fld>
            <a:endParaRPr lang="en-US"/>
          </a:p>
        </p:txBody>
      </p:sp>
    </p:spTree>
    <p:extLst>
      <p:ext uri="{BB962C8B-B14F-4D97-AF65-F5344CB8AC3E}">
        <p14:creationId xmlns:p14="http://schemas.microsoft.com/office/powerpoint/2010/main" val="22181417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457200">
              <a:lnSpc>
                <a:spcPct val="200000"/>
              </a:lnSpc>
            </a:pPr>
            <a:r>
              <a:rPr lang="en-US" dirty="0" smtClean="0">
                <a:latin typeface="Times New Roman" panose="02020603050405020304" pitchFamily="18" charset="0"/>
                <a:cs typeface="Times New Roman" panose="02020603050405020304" pitchFamily="18" charset="0"/>
              </a:rPr>
              <a:t>This in-depth assessment of important aspects from existing literature indicates unequivocally that the projected increase in the number of time children spend online at home will likely jeopardize their cognitive development and general health. The main concerns discussed here include fast childhood myopia, which disrupts circadian pulses, causes insomnia, discontent, and eventually, dependence and dysregulation of regulatory center duties in the brain caused by limited exposure to healthy outside light. Furthermore, excessive screen time is a dangerous illusion for children and families, according to research. Obesity, hypertension, and other health issues can result from a passive activity. Furthermore, even though most parents believe that restricting screen time is a good idea, it may detract from sleeping, reading, doing homework, or participating in active play by children (</a:t>
            </a:r>
            <a:r>
              <a:rPr lang="en-US" dirty="0" err="1" smtClean="0">
                <a:latin typeface="Times New Roman" panose="02020603050405020304" pitchFamily="18" charset="0"/>
                <a:cs typeface="Times New Roman" panose="02020603050405020304" pitchFamily="18" charset="0"/>
              </a:rPr>
              <a:t>Holenko</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n.d.</a:t>
            </a:r>
            <a:r>
              <a:rPr lang="en-US" dirty="0" smtClean="0">
                <a:latin typeface="Times New Roman" panose="02020603050405020304" pitchFamily="18" charset="0"/>
                <a:cs typeface="Times New Roman" panose="02020603050405020304" pitchFamily="18" charset="0"/>
              </a:rPr>
              <a:t>). The research findings have concluded that regulating children's screen time is a collective responsibility between educators and parents; however, parents should be at the forefront of upholding their children's well-being.</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F533E96-F078-4B3D-A8F4-F1AF21EBC357}" type="slidenum">
              <a:rPr lang="en-US" smtClean="0"/>
              <a:t>16</a:t>
            </a:fld>
            <a:endParaRPr lang="en-US"/>
          </a:p>
        </p:txBody>
      </p:sp>
    </p:spTree>
    <p:extLst>
      <p:ext uri="{BB962C8B-B14F-4D97-AF65-F5344CB8AC3E}">
        <p14:creationId xmlns:p14="http://schemas.microsoft.com/office/powerpoint/2010/main" val="26345479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457200">
              <a:lnSpc>
                <a:spcPct val="200000"/>
              </a:lnSpc>
            </a:pPr>
            <a:r>
              <a:rPr lang="en-US" dirty="0" smtClean="0">
                <a:latin typeface="Times New Roman" panose="02020603050405020304" pitchFamily="18" charset="0"/>
                <a:cs typeface="Times New Roman" panose="02020603050405020304" pitchFamily="18" charset="0"/>
              </a:rPr>
              <a:t>The most likely solution to this issue, in my opinion, is to limit children's screen time to the limits advised by specialists. I believe that, as a result of technological advancements, parents are now the first to figure out the best strategies to limit their children's screen time. While electronic gadgets may give hours of educational content and pleasure, too much time spent in front of the screen can be harmful. Therefore, parents should urge their children to engage in the big three: exercise, sleep, and a good diet. According to </a:t>
            </a:r>
            <a:r>
              <a:rPr lang="en-US" dirty="0" err="1" smtClean="0">
                <a:latin typeface="Times New Roman" panose="02020603050405020304" pitchFamily="18" charset="0"/>
                <a:cs typeface="Times New Roman" panose="02020603050405020304" pitchFamily="18" charset="0"/>
              </a:rPr>
              <a:t>Krist</a:t>
            </a:r>
            <a:r>
              <a:rPr lang="en-US" dirty="0" smtClean="0">
                <a:latin typeface="Times New Roman" panose="02020603050405020304" pitchFamily="18" charset="0"/>
                <a:cs typeface="Times New Roman" panose="02020603050405020304" pitchFamily="18" charset="0"/>
              </a:rPr>
              <a:t> et al. (2017), all three are required for adults' and children's healthy brain development, growth, and wellness. On the contrary, if children are going to spend time in front of a screen, the best thing parents can do is sit with them and watch the show or game with them to understand what they're viewing. Likewise, parents should limit their screen time since children emulate what they do.</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F533E96-F078-4B3D-A8F4-F1AF21EBC357}" type="slidenum">
              <a:rPr lang="en-US" smtClean="0"/>
              <a:t>17</a:t>
            </a:fld>
            <a:endParaRPr lang="en-US"/>
          </a:p>
        </p:txBody>
      </p:sp>
    </p:spTree>
    <p:extLst>
      <p:ext uri="{BB962C8B-B14F-4D97-AF65-F5344CB8AC3E}">
        <p14:creationId xmlns:p14="http://schemas.microsoft.com/office/powerpoint/2010/main" val="9312267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457200">
              <a:lnSpc>
                <a:spcPct val="200000"/>
              </a:lnSpc>
            </a:pPr>
            <a:r>
              <a:rPr lang="en-US" dirty="0" smtClean="0">
                <a:latin typeface="Times New Roman" panose="02020603050405020304" pitchFamily="18" charset="0"/>
                <a:cs typeface="Times New Roman" panose="02020603050405020304" pitchFamily="18" charset="0"/>
              </a:rPr>
              <a:t>Additionally, parents should use screens in their automobiles for long trips and consider instituting a curfew or when the entire family switches off all displays. The importance of striking a balance between online and offline time cannot be overstated. Because digital media cannot be ignored in this technological era, parents should seek out reviews of age-appropriate apps, video games, and programs from organizations like Common Sense Media to help them make the best decisions for their children. Starting to limit your children's screen time might be challenging. It is, nevertheless, worthwhile to put out the effort. Therefore, parents may reduce screen time and its negative consequences by establishing new home rules and gradually altering their children's routines. Consequently, they must set a good example for their children when it comes to screen time. Leaving the TV on for ambient noise or browsing through their phones whenever they have free minutes may not demonstrate the screen-related behavior they want their children to emulate.</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F533E96-F078-4B3D-A8F4-F1AF21EBC357}" type="slidenum">
              <a:rPr lang="en-US" smtClean="0"/>
              <a:t>18</a:t>
            </a:fld>
            <a:endParaRPr lang="en-US"/>
          </a:p>
        </p:txBody>
      </p:sp>
    </p:spTree>
    <p:extLst>
      <p:ext uri="{BB962C8B-B14F-4D97-AF65-F5344CB8AC3E}">
        <p14:creationId xmlns:p14="http://schemas.microsoft.com/office/powerpoint/2010/main" val="38565843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457200" algn="l" defTabSz="914400" rtl="0" eaLnBrk="1" fontAlgn="auto" latinLnBrk="0" hangingPunct="1">
              <a:lnSpc>
                <a:spcPct val="200000"/>
              </a:lnSpc>
              <a:spcBef>
                <a:spcPts val="0"/>
              </a:spcBef>
              <a:spcAft>
                <a:spcPts val="0"/>
              </a:spcAft>
              <a:buClrTx/>
              <a:buSzTx/>
              <a:buFontTx/>
              <a:buNone/>
              <a:tabLst/>
              <a:defRPr/>
            </a:pPr>
            <a:r>
              <a:rPr lang="en-GB" sz="1200" kern="1200" dirty="0" smtClean="0">
                <a:solidFill>
                  <a:schemeClr val="tx1"/>
                </a:solidFill>
                <a:effectLst/>
                <a:latin typeface="Times New Roman" panose="02020603050405020304" pitchFamily="18" charset="0"/>
                <a:ea typeface="+mn-ea"/>
                <a:cs typeface="Times New Roman" panose="02020603050405020304" pitchFamily="18" charset="0"/>
              </a:rPr>
              <a:t>Similarly, to address these concerns, the parents must maintain their knowledge of technology with the latest apps, games, social networking sites and trends. Tang et al. (2018) demonstrate that most are more aware than adults of electronics. This recommendation is vital because parents cannot teach young people about social media hazards unless they experience them. This is particularly significant. Also, they will not prevent the youngsters from consuming them if they don't comprehend how particular kinds of media are rated. Finally, </a:t>
            </a:r>
            <a:r>
              <a:rPr lang="en-GB" sz="1200" kern="1200" dirty="0" err="1" smtClean="0">
                <a:solidFill>
                  <a:schemeClr val="tx1"/>
                </a:solidFill>
                <a:effectLst/>
                <a:latin typeface="Times New Roman" panose="02020603050405020304" pitchFamily="18" charset="0"/>
                <a:ea typeface="+mn-ea"/>
                <a:cs typeface="Times New Roman" panose="02020603050405020304" pitchFamily="18" charset="0"/>
              </a:rPr>
              <a:t>Unicef</a:t>
            </a:r>
            <a:r>
              <a:rPr lang="en-GB" sz="120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en-GB" sz="1200" kern="1200" dirty="0" err="1" smtClean="0">
                <a:solidFill>
                  <a:schemeClr val="tx1"/>
                </a:solidFill>
                <a:effectLst/>
                <a:latin typeface="Times New Roman" panose="02020603050405020304" pitchFamily="18" charset="0"/>
                <a:ea typeface="+mn-ea"/>
                <a:cs typeface="Times New Roman" panose="02020603050405020304" pitchFamily="18" charset="0"/>
              </a:rPr>
              <a:t>n.d.</a:t>
            </a:r>
            <a:r>
              <a:rPr lang="en-GB" sz="1200" kern="1200" dirty="0" smtClean="0">
                <a:solidFill>
                  <a:schemeClr val="tx1"/>
                </a:solidFill>
                <a:effectLst/>
                <a:latin typeface="Times New Roman" panose="02020603050405020304" pitchFamily="18" charset="0"/>
                <a:ea typeface="+mn-ea"/>
                <a:cs typeface="Times New Roman" panose="02020603050405020304" pitchFamily="18" charset="0"/>
              </a:rPr>
              <a:t>) argues that parents should try and explain to their children the reasons why they are restricting the screen time because they are much more inclined to comply with the set restrictions if they understand why their parents are restricting the family's display time because much of the display time has negative effects. Furthermore, when youngsters think it's just harsh, they can reject or defy the parents' restrictions.</a:t>
            </a:r>
            <a:endParaRPr lang="en-US" sz="1200" kern="1200" dirty="0" smtClean="0">
              <a:solidFill>
                <a:schemeClr val="tx1"/>
              </a:solidFill>
              <a:effectLst/>
              <a:latin typeface="Times New Roman" panose="02020603050405020304" pitchFamily="18" charset="0"/>
              <a:ea typeface="+mn-ea"/>
              <a:cs typeface="Times New Roman" panose="02020603050405020304" pitchFamily="18" charset="0"/>
            </a:endParaRPr>
          </a:p>
          <a:p>
            <a:pPr indent="457200">
              <a:lnSpc>
                <a:spcPct val="200000"/>
              </a:lnSpc>
            </a:pP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F533E96-F078-4B3D-A8F4-F1AF21EBC357}" type="slidenum">
              <a:rPr lang="en-US" smtClean="0"/>
              <a:t>19</a:t>
            </a:fld>
            <a:endParaRPr lang="en-US"/>
          </a:p>
        </p:txBody>
      </p:sp>
    </p:spTree>
    <p:extLst>
      <p:ext uri="{BB962C8B-B14F-4D97-AF65-F5344CB8AC3E}">
        <p14:creationId xmlns:p14="http://schemas.microsoft.com/office/powerpoint/2010/main" val="34824682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457200">
              <a:lnSpc>
                <a:spcPct val="200000"/>
              </a:lnSpc>
            </a:pPr>
            <a:r>
              <a:rPr lang="en-US" dirty="0" smtClean="0">
                <a:latin typeface="Times New Roman" panose="02020603050405020304" pitchFamily="18" charset="0"/>
                <a:cs typeface="Times New Roman" panose="02020603050405020304" pitchFamily="18" charset="0"/>
              </a:rPr>
              <a:t>Preliminary findings suggest that children learn by exploring their surroundings and observing and imitating the people in their lives. On the other hand, excessive screen time can obstruct children's capacity to perceive and enjoy the ordinary activities in which they might grow and learn, resulting in tunnel vision that can impact their development and growth, as well as other body systems. Similarly, while limited screen time may be helpful, particularly during the COVID-19 epidemic, the Mayo Clinic Health Clinic (2021) states that as children watch more television and play video games, their chances of being overweight increase. The presence of a television or other electronic devices in a child's room significantly increases the danger. In addition, children may like unhealthy items marketed on television and eat more while watching them. Young people who spend more time in front of screens are more likely to have difficulty falling and staying asleep, as well as an erratic sleep routine. Sleep deprivation might cause them to feel tired and eat more.</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F533E96-F078-4B3D-A8F4-F1AF21EBC357}" type="slidenum">
              <a:rPr lang="en-US" smtClean="0"/>
              <a:t>3</a:t>
            </a:fld>
            <a:endParaRPr lang="en-US"/>
          </a:p>
        </p:txBody>
      </p:sp>
    </p:spTree>
    <p:extLst>
      <p:ext uri="{BB962C8B-B14F-4D97-AF65-F5344CB8AC3E}">
        <p14:creationId xmlns:p14="http://schemas.microsoft.com/office/powerpoint/2010/main" val="19135738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457200">
              <a:lnSpc>
                <a:spcPct val="200000"/>
              </a:lnSpc>
            </a:pPr>
            <a:r>
              <a:rPr lang="en-US" dirty="0" smtClean="0">
                <a:latin typeface="Times New Roman" panose="02020603050405020304" pitchFamily="18" charset="0"/>
                <a:cs typeface="Times New Roman" panose="02020603050405020304" pitchFamily="18" charset="0"/>
              </a:rPr>
              <a:t>Most parents use screens to keep their children engaged or entertained while handling extra requirements in today's digital and media-driven culture. It's effective. Screens hold teenagers' attention so well that practically nothing can distract them, giving parents a break. But, how do screens affect children's developing minds, and how much screen time should they be allowed? Researchers investigating the effects of excessive screen time on children's brains may not yet have all of the answers. However, whatever they know may assist parents in recognizing the need to provide off-screen activities for their children (</a:t>
            </a:r>
            <a:r>
              <a:rPr lang="en-US" dirty="0" err="1" smtClean="0">
                <a:latin typeface="Times New Roman" panose="02020603050405020304" pitchFamily="18" charset="0"/>
                <a:cs typeface="Times New Roman" panose="02020603050405020304" pitchFamily="18" charset="0"/>
              </a:rPr>
              <a:t>Unicef</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n.d.</a:t>
            </a:r>
            <a:r>
              <a:rPr lang="en-US" dirty="0" smtClean="0">
                <a:latin typeface="Times New Roman" panose="02020603050405020304" pitchFamily="18" charset="0"/>
                <a:cs typeface="Times New Roman" panose="02020603050405020304" pitchFamily="18" charset="0"/>
              </a:rPr>
              <a:t>). Nevertheless, when on-screen study material has a large public impact, it is generally shown openly compared to when youngsters feel the same effects. However, On-screen study time has been less than decisive due to a lack of good systematic research. As psychiatrists and other childhood development specialists explore the use of phones, tablets, and other gadgets by children and teens in greater detail and nuance, this study will evolve.</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F533E96-F078-4B3D-A8F4-F1AF21EBC357}" type="slidenum">
              <a:rPr lang="en-US" smtClean="0"/>
              <a:t>4</a:t>
            </a:fld>
            <a:endParaRPr lang="en-US"/>
          </a:p>
        </p:txBody>
      </p:sp>
    </p:spTree>
    <p:extLst>
      <p:ext uri="{BB962C8B-B14F-4D97-AF65-F5344CB8AC3E}">
        <p14:creationId xmlns:p14="http://schemas.microsoft.com/office/powerpoint/2010/main" val="3664973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457200">
              <a:lnSpc>
                <a:spcPct val="200000"/>
              </a:lnSpc>
            </a:pPr>
            <a:r>
              <a:rPr lang="en-US" dirty="0" smtClean="0">
                <a:latin typeface="Times New Roman" panose="02020603050405020304" pitchFamily="18" charset="0"/>
                <a:cs typeface="Times New Roman" panose="02020603050405020304" pitchFamily="18" charset="0"/>
              </a:rPr>
              <a:t>The qualitative method was used in this study since the major goal was to determine which bodily systems were impacted by excessive screen time in children. As a result, case study research, such as that conducted by </a:t>
            </a:r>
            <a:r>
              <a:rPr lang="en-US" dirty="0" err="1" smtClean="0">
                <a:latin typeface="Times New Roman" panose="02020603050405020304" pitchFamily="18" charset="0"/>
                <a:cs typeface="Times New Roman" panose="02020603050405020304" pitchFamily="18" charset="0"/>
              </a:rPr>
              <a:t>Stiglic</a:t>
            </a:r>
            <a:r>
              <a:rPr lang="en-US" dirty="0" smtClean="0">
                <a:latin typeface="Times New Roman" panose="02020603050405020304" pitchFamily="18" charset="0"/>
                <a:cs typeface="Times New Roman" panose="02020603050405020304" pitchFamily="18" charset="0"/>
              </a:rPr>
              <a:t> and Viner (2019), was crucial since it provided access to previously unavailable data. Similarly, because there is already much information on the issue, content analysis was employed to acquire data for this inquiry. As a result, there was a need to analyze the data. The nervous system is the first system to be harmed by children's excessive use of screens. Excessive exposure to digital surroundings, especially during youth, increases vitamin D and melatonin deficiency, disrupting the body's normal serotonin balance. Digital addiction, on the other hand, alters the brain's control of dopamine receptors, resulting in a broad disturbance of neurotransmission involved in juveniles' whole metabolic rhythm, from feeding habits and sleeping patterns to complete mental ability.</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F533E96-F078-4B3D-A8F4-F1AF21EBC357}" type="slidenum">
              <a:rPr lang="en-US" smtClean="0"/>
              <a:t>5</a:t>
            </a:fld>
            <a:endParaRPr lang="en-US"/>
          </a:p>
        </p:txBody>
      </p:sp>
    </p:spTree>
    <p:extLst>
      <p:ext uri="{BB962C8B-B14F-4D97-AF65-F5344CB8AC3E}">
        <p14:creationId xmlns:p14="http://schemas.microsoft.com/office/powerpoint/2010/main" val="29859529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457200" algn="l" defTabSz="914400" rtl="0" eaLnBrk="1" fontAlgn="auto" latinLnBrk="0" hangingPunct="1">
              <a:lnSpc>
                <a:spcPct val="200000"/>
              </a:lnSpc>
              <a:spcBef>
                <a:spcPts val="0"/>
              </a:spcBef>
              <a:spcAft>
                <a:spcPts val="0"/>
              </a:spcAft>
              <a:buClrTx/>
              <a:buSzTx/>
              <a:buFontTx/>
              <a:buNone/>
              <a:tabLst/>
              <a:defRPr/>
            </a:pPr>
            <a:r>
              <a:rPr lang="en-GB" sz="1200" kern="1200" dirty="0" smtClean="0">
                <a:solidFill>
                  <a:schemeClr val="tx1"/>
                </a:solidFill>
                <a:effectLst/>
                <a:latin typeface="Times New Roman" panose="02020603050405020304" pitchFamily="18" charset="0"/>
                <a:ea typeface="+mn-ea"/>
                <a:cs typeface="Times New Roman" panose="02020603050405020304" pitchFamily="18" charset="0"/>
              </a:rPr>
              <a:t>Serotonin neurotransmitter pathways, which are critical for managing the sleep-wake cycle and the immunological response of the entire body, are also affected by excess screen time </a:t>
            </a:r>
            <a:r>
              <a:rPr lang="en-US" sz="1200" kern="1200" dirty="0" smtClean="0">
                <a:solidFill>
                  <a:schemeClr val="tx1"/>
                </a:solidFill>
                <a:effectLst/>
                <a:latin typeface="+mn-lt"/>
                <a:ea typeface="+mn-ea"/>
                <a:cs typeface="+mn-cs"/>
              </a:rPr>
              <a:t>(Nightingale et al., 2017)</a:t>
            </a:r>
            <a:r>
              <a:rPr lang="en-GB" sz="1200" kern="1200" dirty="0" smtClean="0">
                <a:solidFill>
                  <a:schemeClr val="tx1"/>
                </a:solidFill>
                <a:effectLst/>
                <a:latin typeface="Times New Roman" panose="02020603050405020304" pitchFamily="18" charset="0"/>
                <a:ea typeface="+mn-ea"/>
                <a:cs typeface="Times New Roman" panose="02020603050405020304" pitchFamily="18" charset="0"/>
              </a:rPr>
              <a:t>. Therefore, melatonin and serotonin deficiency, common in adults, causes this regulation to be disturbed. Their presence suggests that the body and mind are under significant stress due to excessive screen usage. Serotonin is a neurotransmitter that helps people make decisions. Improved reversal schooling, attentional set switching, small suspension discounting, and reaction inhibition are all associated with increased serotonin levels. Similarly, serotonin helps in regulating a variety of physiological functions. Its synthesis relies on adequate amounts of vitamin D and melatonin, as light affects vitamin D and melatonin fusion, which is connected to melatonin production. In addition, excessive screen usage in youngsters harms the visual system, resulting in myopia and early blindness. The most common cause of childhood myopia is a lack of sun exposure. </a:t>
            </a:r>
            <a:endParaRPr lang="en-US" sz="1200" kern="1200" dirty="0" smtClean="0">
              <a:solidFill>
                <a:schemeClr val="tx1"/>
              </a:solidFill>
              <a:effectLst/>
              <a:latin typeface="Times New Roman" panose="02020603050405020304" pitchFamily="18" charset="0"/>
              <a:ea typeface="+mn-ea"/>
              <a:cs typeface="Times New Roman" panose="02020603050405020304" pitchFamily="18" charset="0"/>
            </a:endParaRPr>
          </a:p>
          <a:p>
            <a:pPr indent="457200">
              <a:lnSpc>
                <a:spcPct val="200000"/>
              </a:lnSpc>
            </a:pP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F533E96-F078-4B3D-A8F4-F1AF21EBC357}" type="slidenum">
              <a:rPr lang="en-US" smtClean="0"/>
              <a:t>6</a:t>
            </a:fld>
            <a:endParaRPr lang="en-US"/>
          </a:p>
        </p:txBody>
      </p:sp>
    </p:spTree>
    <p:extLst>
      <p:ext uri="{BB962C8B-B14F-4D97-AF65-F5344CB8AC3E}">
        <p14:creationId xmlns:p14="http://schemas.microsoft.com/office/powerpoint/2010/main" val="23663467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457200">
              <a:lnSpc>
                <a:spcPct val="200000"/>
              </a:lnSpc>
            </a:pPr>
            <a:r>
              <a:rPr lang="en-US" dirty="0" smtClean="0">
                <a:latin typeface="Times New Roman" panose="02020603050405020304" pitchFamily="18" charset="0"/>
                <a:cs typeface="Times New Roman" panose="02020603050405020304" pitchFamily="18" charset="0"/>
              </a:rPr>
              <a:t>Furthermore, the most common kind of this condition is axial Myopia, a type of fast Myopia in children caused by increased eye growth in the longitudinal bearing due to increased screen time. If this disease is not treated, it will worsen, leading to significant vision loss and eventually blindness. Glaucoma, myopic retinal detachment, cataracts, and macular degeneration, among other eye diseases, are all linked to Myopia. As a result, once Myopia has developed, therapy should be started as soon as possible to prevent the illness from progressing to blindness. Likewise, children's excessive internet use and screen time have lately been connected to a considerably higher BMI, indicating a relationship between digitalization and childhood obesity. The severity of a teenager's obesity grows as the number of hours spent on a screen each day increases, according to </a:t>
            </a:r>
            <a:r>
              <a:rPr lang="en-US" dirty="0" err="1" smtClean="0">
                <a:latin typeface="Times New Roman" panose="02020603050405020304" pitchFamily="18" charset="0"/>
                <a:cs typeface="Times New Roman" panose="02020603050405020304" pitchFamily="18" charset="0"/>
              </a:rPr>
              <a:t>Stiglic</a:t>
            </a:r>
            <a:r>
              <a:rPr lang="en-US" dirty="0" smtClean="0">
                <a:latin typeface="Times New Roman" panose="02020603050405020304" pitchFamily="18" charset="0"/>
                <a:cs typeface="Times New Roman" panose="02020603050405020304" pitchFamily="18" charset="0"/>
              </a:rPr>
              <a:t> and Viner's (2019) findings. Obesity causes a multitude of physiological systems to fail as a result. The musculoskeletal and immunological systems, for example, are influenced by the endocrine and respiratory systems, as well as the cardiovascular and digestive systems.</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F533E96-F078-4B3D-A8F4-F1AF21EBC357}" type="slidenum">
              <a:rPr lang="en-US" smtClean="0"/>
              <a:t>7</a:t>
            </a:fld>
            <a:endParaRPr lang="en-US"/>
          </a:p>
        </p:txBody>
      </p:sp>
    </p:spTree>
    <p:extLst>
      <p:ext uri="{BB962C8B-B14F-4D97-AF65-F5344CB8AC3E}">
        <p14:creationId xmlns:p14="http://schemas.microsoft.com/office/powerpoint/2010/main" val="35582909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457200">
              <a:lnSpc>
                <a:spcPct val="200000"/>
              </a:lnSpc>
            </a:pPr>
            <a:r>
              <a:rPr lang="en-US" strike="noStrike" dirty="0" smtClean="0">
                <a:latin typeface="Times New Roman" panose="02020603050405020304" pitchFamily="18" charset="0"/>
                <a:cs typeface="Times New Roman" panose="02020603050405020304" pitchFamily="18" charset="0"/>
              </a:rPr>
              <a:t>The capacity of the brain to change its functioning as a result of excessive screen time is known as neuroplasticity. Anything that stimulates the brain for three hours or more each day might rearrange its wiring. It is well established that the typical person spends considerably more than three hours each day in front of a screen. The brain will fundamentally establish new neural connections to adapt to the evolving cyber environment. The connections in the brain that are not used enough are pruned. As a result, it is accurate to state that screen dependency harms the brain's structure and functioning. Epidemiologic studies, on the contrary, uncover far more complex causal relationships. Experiments looking at the impact of reduced screen time on quantifiable improvements in physical activity, on the other hand, have shown no convincing findings. As a result, a lack of physical activity is not a self-sufficient cause of obesity, according to the study. More evidence points to increased calorie intake as a key contributory factor in the link between screen time and juvenile obesity.</a:t>
            </a:r>
            <a:endParaRPr lang="en-US" strike="noStrike"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87350B06-B074-48FC-8CFD-53D2CD8FB95F}" type="slidenum">
              <a:rPr lang="en-US" smtClean="0"/>
              <a:t>8</a:t>
            </a:fld>
            <a:endParaRPr lang="en-US"/>
          </a:p>
        </p:txBody>
      </p:sp>
    </p:spTree>
    <p:extLst>
      <p:ext uri="{BB962C8B-B14F-4D97-AF65-F5344CB8AC3E}">
        <p14:creationId xmlns:p14="http://schemas.microsoft.com/office/powerpoint/2010/main" val="12845968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457200" algn="l" defTabSz="914400" rtl="0" eaLnBrk="1" fontAlgn="auto" latinLnBrk="0" hangingPunct="1">
              <a:lnSpc>
                <a:spcPct val="200000"/>
              </a:lnSpc>
              <a:spcBef>
                <a:spcPts val="0"/>
              </a:spcBef>
              <a:spcAft>
                <a:spcPts val="0"/>
              </a:spcAft>
              <a:buClrTx/>
              <a:buSzTx/>
              <a:buFontTx/>
              <a:buNone/>
              <a:tabLst/>
              <a:defRPr/>
            </a:pPr>
            <a:r>
              <a:rPr lang="en-GB" sz="1200" kern="1200" dirty="0" smtClean="0">
                <a:solidFill>
                  <a:schemeClr val="tx1"/>
                </a:solidFill>
                <a:effectLst/>
                <a:latin typeface="Times New Roman" panose="02020603050405020304" pitchFamily="18" charset="0"/>
                <a:ea typeface="+mn-ea"/>
                <a:cs typeface="Times New Roman" panose="02020603050405020304" pitchFamily="18" charset="0"/>
              </a:rPr>
              <a:t>This investigation looks into the economic concerns surrounding this topic. Children's well-being is linked to their family's socioeconomic status. Despite their close ties, different socioeconomic status indicators, such as salary, education, and poverty, measure diverse, frequently interrelated aspects of one's life (</a:t>
            </a:r>
            <a:r>
              <a:rPr lang="en-GB" sz="1200" kern="1200" dirty="0" err="1" smtClean="0">
                <a:solidFill>
                  <a:schemeClr val="tx1"/>
                </a:solidFill>
                <a:effectLst/>
                <a:latin typeface="Times New Roman" panose="02020603050405020304" pitchFamily="18" charset="0"/>
                <a:ea typeface="+mn-ea"/>
                <a:cs typeface="Times New Roman" panose="02020603050405020304" pitchFamily="18" charset="0"/>
              </a:rPr>
              <a:t>Hankonen</a:t>
            </a:r>
            <a:r>
              <a:rPr lang="en-GB" sz="1200" kern="1200" dirty="0" smtClean="0">
                <a:solidFill>
                  <a:schemeClr val="tx1"/>
                </a:solidFill>
                <a:effectLst/>
                <a:latin typeface="Times New Roman" panose="02020603050405020304" pitchFamily="18" charset="0"/>
                <a:ea typeface="+mn-ea"/>
                <a:cs typeface="Times New Roman" panose="02020603050405020304" pitchFamily="18" charset="0"/>
              </a:rPr>
              <a:t> et al., 2017). Depending on their socioeconomic position, children's environments vary in terms of physical activity and sedentary behaviour. Low-income family children have considerably more digital media gadgets in their rooms than children from higher-income families, but they also have far less portable play equipment. Furthermore, in lower-income households, the restrictions for outdoor play are more stringent. These differences can be seen in both household income and the family's highest degree of educational achievement. Children from low-income homes spend a lot of time in front of the television. There are no changes in total or home-based moderate physical activities or sleep duration, however. According to </a:t>
            </a:r>
            <a:r>
              <a:rPr lang="en-GB" sz="1200" kern="1200" dirty="0" err="1" smtClean="0">
                <a:solidFill>
                  <a:schemeClr val="tx1"/>
                </a:solidFill>
                <a:effectLst/>
                <a:latin typeface="Times New Roman" panose="02020603050405020304" pitchFamily="18" charset="0"/>
                <a:ea typeface="+mn-ea"/>
                <a:cs typeface="Times New Roman" panose="02020603050405020304" pitchFamily="18" charset="0"/>
              </a:rPr>
              <a:t>Krist</a:t>
            </a:r>
            <a:r>
              <a:rPr lang="en-GB" sz="1200" kern="1200" dirty="0" smtClean="0">
                <a:solidFill>
                  <a:schemeClr val="tx1"/>
                </a:solidFill>
                <a:effectLst/>
                <a:latin typeface="Times New Roman" panose="02020603050405020304" pitchFamily="18" charset="0"/>
                <a:ea typeface="+mn-ea"/>
                <a:cs typeface="Times New Roman" panose="02020603050405020304" pitchFamily="18" charset="0"/>
              </a:rPr>
              <a:t> et al. (2017), there is a relationship between children's screen time and the greatest degree of family education, with lower-income households having more screen time.</a:t>
            </a:r>
            <a:endParaRPr lang="en-US" sz="1200" kern="1200" dirty="0" smtClean="0">
              <a:solidFill>
                <a:schemeClr val="tx1"/>
              </a:solidFill>
              <a:effectLst/>
              <a:latin typeface="Times New Roman" panose="02020603050405020304" pitchFamily="18" charset="0"/>
              <a:ea typeface="+mn-ea"/>
              <a:cs typeface="Times New Roman" panose="02020603050405020304" pitchFamily="18" charset="0"/>
            </a:endParaRPr>
          </a:p>
          <a:p>
            <a:pPr indent="457200">
              <a:lnSpc>
                <a:spcPct val="200000"/>
              </a:lnSpc>
            </a:pP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F533E96-F078-4B3D-A8F4-F1AF21EBC357}" type="slidenum">
              <a:rPr lang="en-US" smtClean="0"/>
              <a:t>9</a:t>
            </a:fld>
            <a:endParaRPr lang="en-US"/>
          </a:p>
        </p:txBody>
      </p:sp>
    </p:spTree>
    <p:extLst>
      <p:ext uri="{BB962C8B-B14F-4D97-AF65-F5344CB8AC3E}">
        <p14:creationId xmlns:p14="http://schemas.microsoft.com/office/powerpoint/2010/main" val="40878752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457200">
              <a:lnSpc>
                <a:spcPct val="200000"/>
              </a:lnSpc>
            </a:pPr>
            <a:r>
              <a:rPr lang="en-US" dirty="0" smtClean="0">
                <a:latin typeface="Times New Roman" panose="02020603050405020304" pitchFamily="18" charset="0"/>
                <a:cs typeface="Times New Roman" panose="02020603050405020304" pitchFamily="18" charset="0"/>
              </a:rPr>
              <a:t>On the other side, intensive marketing of electronic entertainment gadgets may add to the negative health impacts of children's screen time. Furthermore, better knowledge and capacity to put display time guidelines into reality may be linked to higher family economic status. Also, many interventions designed to improve population wellness may worsen disparities because socioeconomic status influences how successfully individuals can apply preventative measures and care knowledge. As a result, long-term socioeconomic variables such as parental participation can link and communicate with institutions, and incomes are more significant than short-term economic variables such as access to local reserves. Furthermore, several studies have found an inverse link between socioeconomic position and inactive time and screen viewing, with regular screen time for youngsters rotating between 2 and 3 hours daily for children with high and low economic levels, respectively. The impact of excessive screen usage on neurodevelopment may have long-term repercussions for people as they age. According to experts investigating digital device use in post-secondary education, students in classrooms where digital devices were prohibited fare much better on the unit and final tests.</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F533E96-F078-4B3D-A8F4-F1AF21EBC357}" type="slidenum">
              <a:rPr lang="en-US" smtClean="0"/>
              <a:t>10</a:t>
            </a:fld>
            <a:endParaRPr lang="en-US"/>
          </a:p>
        </p:txBody>
      </p:sp>
    </p:spTree>
    <p:extLst>
      <p:ext uri="{BB962C8B-B14F-4D97-AF65-F5344CB8AC3E}">
        <p14:creationId xmlns:p14="http://schemas.microsoft.com/office/powerpoint/2010/main" val="14373069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8965" y="2724455"/>
            <a:ext cx="8246070" cy="1374345"/>
          </a:xfrm>
          <a:noFill/>
          <a:effectLst>
            <a:outerShdw blurRad="50800" dist="38100" dir="2700000" algn="tl" rotWithShape="0">
              <a:prstClr val="black">
                <a:alpha val="40000"/>
              </a:prstClr>
            </a:outerShdw>
          </a:effectLst>
        </p:spPr>
        <p:txBody>
          <a:bodyPr>
            <a:normAutofit/>
          </a:bodyPr>
          <a:lstStyle>
            <a:lvl1pPr algn="r">
              <a:defRPr sz="3600">
                <a:solidFill>
                  <a:schemeClr val="bg1"/>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448965" y="1655520"/>
            <a:ext cx="8231372" cy="763525"/>
          </a:xfrm>
        </p:spPr>
        <p:txBody>
          <a:bodyPr>
            <a:normAutofit/>
          </a:bodyPr>
          <a:lstStyle>
            <a:lvl1pPr marL="0" indent="0" algn="r">
              <a:buNone/>
              <a:defRPr sz="2800" b="0" i="0">
                <a:solidFill>
                  <a:srgbClr val="00206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a:t>
            </a:r>
            <a:r>
              <a:rPr lang="en-US" dirty="0" smtClean="0"/>
              <a:t>Master </a:t>
            </a:r>
            <a:r>
              <a:rPr lang="en-US" dirty="0"/>
              <a:t>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8/6/2021</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8/6/2021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8/6/2021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8/6/2021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pic>
        <p:nvPicPr>
          <p:cNvPr id="7" name="Picture 6" descr="E:\websites\free-power-point-templates\2012\logos.png">
            <a:extLst>
              <a:ext uri="{FF2B5EF4-FFF2-40B4-BE49-F238E27FC236}">
                <a16:creationId xmlns="" xmlns:a16="http://schemas.microsoft.com/office/drawing/2014/main" id="{08B89D22-1D6E-450B-881F-4D2A4C527F7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3808475" y="2326213"/>
            <a:ext cx="1463784" cy="526961"/>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8965" y="281175"/>
            <a:ext cx="8246070" cy="763526"/>
          </a:xfrm>
        </p:spPr>
        <p:txBody>
          <a:bodyPr>
            <a:normAutofit/>
          </a:bodyPr>
          <a:lstStyle>
            <a:lvl1pPr algn="r">
              <a:defRPr sz="3600" baseline="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448966" y="1350110"/>
            <a:ext cx="8246070" cy="3512213"/>
          </a:xfrm>
        </p:spPr>
        <p:txBody>
          <a:bodyPr/>
          <a:lstStyle>
            <a:lvl1pPr algn="l">
              <a:defRPr sz="2800">
                <a:solidFill>
                  <a:srgbClr val="002060"/>
                </a:solidFill>
              </a:defRPr>
            </a:lvl1pPr>
            <a:lvl2pPr algn="l">
              <a:defRPr>
                <a:solidFill>
                  <a:srgbClr val="002060"/>
                </a:solidFill>
              </a:defRPr>
            </a:lvl2pPr>
            <a:lvl3pPr algn="l">
              <a:defRPr>
                <a:solidFill>
                  <a:srgbClr val="002060"/>
                </a:solidFill>
              </a:defRPr>
            </a:lvl3pPr>
            <a:lvl4pPr algn="l">
              <a:defRPr>
                <a:solidFill>
                  <a:srgbClr val="002060"/>
                </a:solidFill>
              </a:defRPr>
            </a:lvl4pPr>
            <a:lvl5pPr algn="l">
              <a:defRPr>
                <a:solidFill>
                  <a:srgbClr val="00206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8/6/2021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28720" y="433880"/>
            <a:ext cx="6413609" cy="725349"/>
          </a:xfrm>
        </p:spPr>
        <p:txBody>
          <a:bodyPr>
            <a:normAutofit/>
          </a:bodyPr>
          <a:lstStyle>
            <a:lvl1pPr algn="l">
              <a:defRPr sz="360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2128720" y="1197405"/>
            <a:ext cx="6413609" cy="3511061"/>
          </a:xfrm>
        </p:spPr>
        <p:txBody>
          <a:bodyPr/>
          <a:lstStyle>
            <a:lvl1pPr>
              <a:defRPr sz="2800">
                <a:solidFill>
                  <a:srgbClr val="002060"/>
                </a:solidFill>
              </a:defRPr>
            </a:lvl1pPr>
            <a:lvl2pPr>
              <a:defRPr>
                <a:solidFill>
                  <a:srgbClr val="002060"/>
                </a:solidFill>
              </a:defRPr>
            </a:lvl2pPr>
            <a:lvl3pPr>
              <a:defRPr>
                <a:solidFill>
                  <a:srgbClr val="002060"/>
                </a:solidFill>
              </a:defRPr>
            </a:lvl3pPr>
            <a:lvl4pPr>
              <a:defRPr>
                <a:solidFill>
                  <a:srgbClr val="002060"/>
                </a:solidFill>
              </a:defRPr>
            </a:lvl4pPr>
            <a:lvl5pPr>
              <a:defRPr>
                <a:solidFill>
                  <a:srgbClr val="00206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8/6/2021</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8/6/2021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8/6/2021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5317" y="281175"/>
            <a:ext cx="8093365" cy="763525"/>
          </a:xfrm>
        </p:spPr>
        <p:txBody>
          <a:bodyPr>
            <a:normAutofit/>
          </a:bodyPr>
          <a:lstStyle>
            <a:lvl1pPr algn="r">
              <a:defRPr sz="3600" baseline="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536879" y="1655519"/>
            <a:ext cx="4040188" cy="479822"/>
          </a:xfrm>
        </p:spPr>
        <p:txBody>
          <a:bodyPr anchor="b"/>
          <a:lstStyle>
            <a:lvl1pPr marL="0" indent="0" algn="ctr">
              <a:buNone/>
              <a:defRPr sz="2400" b="1">
                <a:solidFill>
                  <a:srgbClr val="00206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36879" y="2127916"/>
            <a:ext cx="4040188" cy="2276294"/>
          </a:xfrm>
        </p:spPr>
        <p:txBody>
          <a:bodyPr/>
          <a:lstStyle>
            <a:lvl1pPr algn="ctr">
              <a:defRPr sz="2400">
                <a:solidFill>
                  <a:srgbClr val="002060"/>
                </a:solidFill>
              </a:defRPr>
            </a:lvl1pPr>
            <a:lvl2pPr algn="ctr">
              <a:defRPr sz="2000">
                <a:solidFill>
                  <a:srgbClr val="002060"/>
                </a:solidFill>
              </a:defRPr>
            </a:lvl2pPr>
            <a:lvl3pPr algn="ctr">
              <a:defRPr sz="1800">
                <a:solidFill>
                  <a:srgbClr val="002060"/>
                </a:solidFill>
              </a:defRPr>
            </a:lvl3pPr>
            <a:lvl4pPr algn="ctr">
              <a:defRPr sz="1600">
                <a:solidFill>
                  <a:srgbClr val="002060"/>
                </a:solidFill>
              </a:defRPr>
            </a:lvl4pPr>
            <a:lvl5pPr algn="ctr">
              <a:defRPr sz="1600">
                <a:solidFill>
                  <a:srgbClr val="002060"/>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572000" y="1655519"/>
            <a:ext cx="4041775" cy="479822"/>
          </a:xfrm>
        </p:spPr>
        <p:txBody>
          <a:bodyPr anchor="b"/>
          <a:lstStyle>
            <a:lvl1pPr marL="0" indent="0" algn="ctr">
              <a:buNone/>
              <a:defRPr sz="2400" b="1">
                <a:solidFill>
                  <a:srgbClr val="00206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572000" y="2127916"/>
            <a:ext cx="4041775" cy="2276294"/>
          </a:xfrm>
        </p:spPr>
        <p:txBody>
          <a:bodyPr/>
          <a:lstStyle>
            <a:lvl1pPr algn="ctr">
              <a:defRPr sz="2400">
                <a:solidFill>
                  <a:srgbClr val="002060"/>
                </a:solidFill>
              </a:defRPr>
            </a:lvl1pPr>
            <a:lvl2pPr algn="ctr">
              <a:defRPr sz="2000">
                <a:solidFill>
                  <a:srgbClr val="002060"/>
                </a:solidFill>
              </a:defRPr>
            </a:lvl2pPr>
            <a:lvl3pPr algn="ctr">
              <a:defRPr sz="1800">
                <a:solidFill>
                  <a:srgbClr val="002060"/>
                </a:solidFill>
              </a:defRPr>
            </a:lvl3pPr>
            <a:lvl4pPr algn="ctr">
              <a:defRPr sz="1600">
                <a:solidFill>
                  <a:srgbClr val="002060"/>
                </a:solidFill>
              </a:defRPr>
            </a:lvl4pPr>
            <a:lvl5pPr algn="ctr">
              <a:defRPr sz="1600">
                <a:solidFill>
                  <a:srgbClr val="002060"/>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8/6/2021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8/6/2021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8/6/2021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8/6/2021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8/6/2021</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
        <p:nvSpPr>
          <p:cNvPr id="7" name="TextBox 6">
            <a:extLst>
              <a:ext uri="{FF2B5EF4-FFF2-40B4-BE49-F238E27FC236}">
                <a16:creationId xmlns="" xmlns:a16="http://schemas.microsoft.com/office/drawing/2014/main" id="{11E867DF-3DCA-4725-94F0-F2B6BD747A82}"/>
              </a:ext>
            </a:extLst>
          </p:cNvPr>
          <p:cNvSpPr txBox="1"/>
          <p:nvPr userDrawn="1"/>
        </p:nvSpPr>
        <p:spPr>
          <a:xfrm>
            <a:off x="-9150" y="5213747"/>
            <a:ext cx="8389625" cy="523220"/>
          </a:xfrm>
          <a:prstGeom prst="rect">
            <a:avLst/>
          </a:prstGeom>
          <a:noFill/>
        </p:spPr>
        <p:txBody>
          <a:bodyPr wrap="square" rtlCol="0">
            <a:spAutoFit/>
          </a:bodyPr>
          <a:lstStyle/>
          <a:p>
            <a:r>
              <a:rPr lang="en-US" sz="1400" dirty="0">
                <a:solidFill>
                  <a:schemeClr val="bg1">
                    <a:lumMod val="65000"/>
                  </a:schemeClr>
                </a:solidFill>
              </a:rPr>
              <a:t>This presentation uses a free template provided by FPPT.com</a:t>
            </a:r>
          </a:p>
          <a:p>
            <a:r>
              <a:rPr lang="en-US" sz="1400" dirty="0">
                <a:solidFill>
                  <a:schemeClr val="bg1">
                    <a:lumMod val="65000"/>
                  </a:schemeClr>
                </a:solidFill>
              </a:rPr>
              <a:t>www.free-power-point-templates.com</a:t>
            </a:r>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verywellfamily.com/set-limits-on-kids-screen-time-1256983"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unicef.org/parenting/child-development/babies-screen-time" TargetMode="External"/><Relationship Id="rId2" Type="http://schemas.openxmlformats.org/officeDocument/2006/relationships/hyperlink" Target="https://www.mayoclinichealthsystem.org/hometown-health/speaking-of-health/children-and-screen-time"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4375" y="2724455"/>
            <a:ext cx="8246070" cy="1374345"/>
          </a:xfrm>
        </p:spPr>
        <p:txBody>
          <a:bodyPr/>
          <a:lstStyle/>
          <a:p>
            <a:r>
              <a:rPr lang="en-US" dirty="0" smtClean="0"/>
              <a:t>Health Effects of </a:t>
            </a:r>
            <a:br>
              <a:rPr lang="en-US" dirty="0" smtClean="0"/>
            </a:br>
            <a:r>
              <a:rPr lang="en-US" dirty="0" smtClean="0"/>
              <a:t>Screen Time on Children</a:t>
            </a:r>
            <a:endParaRPr lang="en-US" dirty="0"/>
          </a:p>
        </p:txBody>
      </p:sp>
    </p:spTree>
    <p:extLst>
      <p:ext uri="{BB962C8B-B14F-4D97-AF65-F5344CB8AC3E}">
        <p14:creationId xmlns:p14="http://schemas.microsoft.com/office/powerpoint/2010/main" val="363920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6783" y="128470"/>
            <a:ext cx="8246070" cy="763526"/>
          </a:xfrm>
        </p:spPr>
        <p:txBody>
          <a:bodyPr>
            <a:normAutofit/>
          </a:bodyPr>
          <a:lstStyle/>
          <a:p>
            <a:r>
              <a:rPr lang="en-US" sz="2800" b="1" dirty="0" smtClean="0">
                <a:latin typeface="Times New Roman" panose="02020603050405020304" pitchFamily="18" charset="0"/>
                <a:cs typeface="Times New Roman" panose="02020603050405020304" pitchFamily="18" charset="0"/>
              </a:rPr>
              <a:t>Mathematical Inquiry Cont.</a:t>
            </a:r>
            <a:endParaRPr lang="en-US"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Intensive marketing of digital devices</a:t>
            </a:r>
          </a:p>
          <a:p>
            <a:r>
              <a:rPr lang="en-US" dirty="0" smtClean="0">
                <a:latin typeface="Times New Roman" panose="02020603050405020304" pitchFamily="18" charset="0"/>
                <a:cs typeface="Times New Roman" panose="02020603050405020304" pitchFamily="18" charset="0"/>
              </a:rPr>
              <a:t>Parental </a:t>
            </a:r>
            <a:r>
              <a:rPr lang="en-US" dirty="0">
                <a:latin typeface="Times New Roman" panose="02020603050405020304" pitchFamily="18" charset="0"/>
                <a:cs typeface="Times New Roman" panose="02020603050405020304" pitchFamily="18" charset="0"/>
              </a:rPr>
              <a:t>engagement and other long-term socioeconomic </a:t>
            </a:r>
            <a:r>
              <a:rPr lang="en-US" dirty="0" smtClean="0">
                <a:latin typeface="Times New Roman" panose="02020603050405020304" pitchFamily="18" charset="0"/>
                <a:cs typeface="Times New Roman" panose="02020603050405020304" pitchFamily="18" charset="0"/>
              </a:rPr>
              <a:t>factors</a:t>
            </a:r>
          </a:p>
          <a:p>
            <a:r>
              <a:rPr lang="en-US" dirty="0">
                <a:latin typeface="Times New Roman" panose="02020603050405020304" pitchFamily="18" charset="0"/>
                <a:cs typeface="Times New Roman" panose="02020603050405020304" pitchFamily="18" charset="0"/>
              </a:rPr>
              <a:t>There is an inverse link between socioeconomic status, inactivity, and screen </a:t>
            </a:r>
            <a:r>
              <a:rPr lang="en-US" dirty="0" smtClean="0">
                <a:latin typeface="Times New Roman" panose="02020603050405020304" pitchFamily="18" charset="0"/>
                <a:cs typeface="Times New Roman" panose="02020603050405020304" pitchFamily="18" charset="0"/>
              </a:rPr>
              <a:t>usage</a:t>
            </a:r>
          </a:p>
          <a:p>
            <a:r>
              <a:rPr lang="en-US" dirty="0" smtClean="0">
                <a:latin typeface="Times New Roman" panose="02020603050405020304" pitchFamily="18" charset="0"/>
                <a:cs typeface="Times New Roman" panose="02020603050405020304" pitchFamily="18" charset="0"/>
              </a:rPr>
              <a:t>Neurodevelopment long term effects on children performance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06564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Cultural Inquiry</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128720" y="1197405"/>
            <a:ext cx="6871725" cy="3511061"/>
          </a:xfrm>
        </p:spPr>
        <p:txBody>
          <a:bodyPr/>
          <a:lstStyle/>
          <a:p>
            <a:r>
              <a:rPr lang="en-US" dirty="0" smtClean="0">
                <a:latin typeface="Times New Roman" panose="02020603050405020304" pitchFamily="18" charset="0"/>
                <a:cs typeface="Times New Roman" panose="02020603050405020304" pitchFamily="18" charset="0"/>
              </a:rPr>
              <a:t>The influence of cultural norms and values</a:t>
            </a:r>
          </a:p>
          <a:p>
            <a:r>
              <a:rPr lang="en-US" dirty="0">
                <a:latin typeface="Times New Roman" panose="02020603050405020304" pitchFamily="18" charset="0"/>
                <a:cs typeface="Times New Roman" panose="02020603050405020304" pitchFamily="18" charset="0"/>
              </a:rPr>
              <a:t>Development of the cognitive, intellectual, social, and intellectual </a:t>
            </a:r>
            <a:r>
              <a:rPr lang="en-US" dirty="0" smtClean="0">
                <a:latin typeface="Times New Roman" panose="02020603050405020304" pitchFamily="18" charset="0"/>
                <a:cs typeface="Times New Roman" panose="02020603050405020304" pitchFamily="18" charset="0"/>
              </a:rPr>
              <a:t>faculties</a:t>
            </a:r>
          </a:p>
          <a:p>
            <a:r>
              <a:rPr lang="en-US" dirty="0" smtClean="0">
                <a:latin typeface="Times New Roman" panose="02020603050405020304" pitchFamily="18" charset="0"/>
                <a:cs typeface="Times New Roman" panose="02020603050405020304" pitchFamily="18" charset="0"/>
              </a:rPr>
              <a:t>Hindrances in learning</a:t>
            </a:r>
          </a:p>
          <a:p>
            <a:r>
              <a:rPr lang="en-US" dirty="0" smtClean="0">
                <a:latin typeface="Times New Roman" panose="02020603050405020304" pitchFamily="18" charset="0"/>
                <a:cs typeface="Times New Roman" panose="02020603050405020304" pitchFamily="18" charset="0"/>
              </a:rPr>
              <a:t>Role of cultural instructors in a child’s cognitive development</a:t>
            </a:r>
          </a:p>
          <a:p>
            <a:r>
              <a:rPr lang="en-US" dirty="0" smtClean="0">
                <a:latin typeface="Times New Roman" panose="02020603050405020304" pitchFamily="18" charset="0"/>
                <a:cs typeface="Times New Roman" panose="02020603050405020304" pitchFamily="18" charset="0"/>
              </a:rPr>
              <a:t>Screen time habituation</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64537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4375" y="281175"/>
            <a:ext cx="8246070" cy="763526"/>
          </a:xfrm>
        </p:spPr>
        <p:txBody>
          <a:bodyPr/>
          <a:lstStyle/>
          <a:p>
            <a:r>
              <a:rPr lang="en-US" b="1" dirty="0" smtClean="0">
                <a:latin typeface="Times New Roman" panose="02020603050405020304" pitchFamily="18" charset="0"/>
                <a:cs typeface="Times New Roman" panose="02020603050405020304" pitchFamily="18" charset="0"/>
              </a:rPr>
              <a:t>Cultural Inquiry Cont.</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The development of telegraph</a:t>
            </a:r>
          </a:p>
          <a:p>
            <a:r>
              <a:rPr lang="en-US" dirty="0" smtClean="0">
                <a:latin typeface="Times New Roman" panose="02020603050405020304" pitchFamily="18" charset="0"/>
                <a:cs typeface="Times New Roman" panose="02020603050405020304" pitchFamily="18" charset="0"/>
              </a:rPr>
              <a:t>Technological transformation has endorsed screen time as a cultural norm</a:t>
            </a:r>
          </a:p>
          <a:p>
            <a:r>
              <a:rPr lang="en-US" dirty="0" smtClean="0">
                <a:latin typeface="Times New Roman" panose="02020603050405020304" pitchFamily="18" charset="0"/>
                <a:cs typeface="Times New Roman" panose="02020603050405020304" pitchFamily="18" charset="0"/>
              </a:rPr>
              <a:t>Some cultures encourage providing children with anything they desire</a:t>
            </a:r>
          </a:p>
          <a:p>
            <a:r>
              <a:rPr lang="en-US" dirty="0" smtClean="0">
                <a:latin typeface="Times New Roman" panose="02020603050405020304" pitchFamily="18" charset="0"/>
                <a:cs typeface="Times New Roman" panose="02020603050405020304" pitchFamily="18" charset="0"/>
              </a:rPr>
              <a:t>Children exposure to violent material</a:t>
            </a:r>
          </a:p>
          <a:p>
            <a:r>
              <a:rPr lang="en-US" dirty="0" smtClean="0">
                <a:latin typeface="Times New Roman" panose="02020603050405020304" pitchFamily="18" charset="0"/>
                <a:cs typeface="Times New Roman" panose="02020603050405020304" pitchFamily="18" charset="0"/>
              </a:rPr>
              <a:t>Unhealthy diet advertising campaigns</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96479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Cultural Inquiry Cont.</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128720" y="1197405"/>
            <a:ext cx="6413609" cy="3946095"/>
          </a:xfrm>
        </p:spPr>
        <p:txBody>
          <a:bodyPr>
            <a:normAutofit/>
          </a:bodyPr>
          <a:lstStyle/>
          <a:p>
            <a:r>
              <a:rPr lang="en-US" dirty="0" smtClean="0">
                <a:latin typeface="Times New Roman" panose="02020603050405020304" pitchFamily="18" charset="0"/>
                <a:cs typeface="Times New Roman" panose="02020603050405020304" pitchFamily="18" charset="0"/>
              </a:rPr>
              <a:t>Capacity </a:t>
            </a:r>
            <a:r>
              <a:rPr lang="en-US" dirty="0">
                <a:latin typeface="Times New Roman" panose="02020603050405020304" pitchFamily="18" charset="0"/>
                <a:cs typeface="Times New Roman" panose="02020603050405020304" pitchFamily="18" charset="0"/>
              </a:rPr>
              <a:t>to interpret visual </a:t>
            </a:r>
            <a:r>
              <a:rPr lang="en-US" dirty="0" smtClean="0">
                <a:latin typeface="Times New Roman" panose="02020603050405020304" pitchFamily="18" charset="0"/>
                <a:cs typeface="Times New Roman" panose="02020603050405020304" pitchFamily="18" charset="0"/>
              </a:rPr>
              <a:t>information</a:t>
            </a:r>
          </a:p>
          <a:p>
            <a:r>
              <a:rPr lang="en-US" dirty="0" smtClean="0">
                <a:latin typeface="Times New Roman" panose="02020603050405020304" pitchFamily="18" charset="0"/>
                <a:cs typeface="Times New Roman" panose="02020603050405020304" pitchFamily="18" charset="0"/>
              </a:rPr>
              <a:t>Social acceptance of all the behaviors</a:t>
            </a:r>
          </a:p>
          <a:p>
            <a:r>
              <a:rPr lang="en-US" dirty="0">
                <a:latin typeface="Times New Roman" panose="02020603050405020304" pitchFamily="18" charset="0"/>
                <a:cs typeface="Times New Roman" panose="02020603050405020304" pitchFamily="18" charset="0"/>
              </a:rPr>
              <a:t>Different cultures have different views on televisions and other forms of entertainment </a:t>
            </a:r>
            <a:r>
              <a:rPr lang="en-US" dirty="0" smtClean="0">
                <a:latin typeface="Times New Roman" panose="02020603050405020304" pitchFamily="18" charset="0"/>
                <a:cs typeface="Times New Roman" panose="02020603050405020304" pitchFamily="18" charset="0"/>
              </a:rPr>
              <a:t>media</a:t>
            </a:r>
          </a:p>
          <a:p>
            <a:r>
              <a:rPr lang="en-US" dirty="0">
                <a:latin typeface="Times New Roman" panose="02020603050405020304" pitchFamily="18" charset="0"/>
                <a:cs typeface="Times New Roman" panose="02020603050405020304" pitchFamily="18" charset="0"/>
              </a:rPr>
              <a:t>C</a:t>
            </a:r>
            <a:r>
              <a:rPr lang="en-US" dirty="0" smtClean="0">
                <a:latin typeface="Times New Roman" panose="02020603050405020304" pitchFamily="18" charset="0"/>
                <a:cs typeface="Times New Roman" panose="02020603050405020304" pitchFamily="18" charset="0"/>
              </a:rPr>
              <a:t>haracteristics like family </a:t>
            </a:r>
            <a:r>
              <a:rPr lang="en-US" dirty="0">
                <a:latin typeface="Times New Roman" panose="02020603050405020304" pitchFamily="18" charset="0"/>
                <a:cs typeface="Times New Roman" panose="02020603050405020304" pitchFamily="18" charset="0"/>
              </a:rPr>
              <a:t>cohesion, connection, and </a:t>
            </a:r>
            <a:r>
              <a:rPr lang="en-US" dirty="0" smtClean="0">
                <a:latin typeface="Times New Roman" panose="02020603050405020304" pitchFamily="18" charset="0"/>
                <a:cs typeface="Times New Roman" panose="02020603050405020304" pitchFamily="18" charset="0"/>
              </a:rPr>
              <a:t>respect influence </a:t>
            </a:r>
            <a:r>
              <a:rPr lang="en-US" dirty="0">
                <a:latin typeface="Times New Roman" panose="02020603050405020304" pitchFamily="18" charset="0"/>
                <a:cs typeface="Times New Roman" panose="02020603050405020304" pitchFamily="18" charset="0"/>
              </a:rPr>
              <a:t>family </a:t>
            </a:r>
            <a:r>
              <a:rPr lang="en-US" dirty="0" smtClean="0">
                <a:latin typeface="Times New Roman" panose="02020603050405020304" pitchFamily="18" charset="0"/>
                <a:cs typeface="Times New Roman" panose="02020603050405020304" pitchFamily="18" charset="0"/>
              </a:rPr>
              <a:t>decision-making</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72996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Ethical </a:t>
            </a:r>
            <a:r>
              <a:rPr lang="en-US" b="1" dirty="0">
                <a:latin typeface="Times New Roman" panose="02020603050405020304" pitchFamily="18" charset="0"/>
                <a:cs typeface="Times New Roman" panose="02020603050405020304" pitchFamily="18" charset="0"/>
              </a:rPr>
              <a:t>I</a:t>
            </a:r>
            <a:r>
              <a:rPr lang="en-US" b="1" dirty="0" smtClean="0">
                <a:latin typeface="Times New Roman" panose="02020603050405020304" pitchFamily="18" charset="0"/>
                <a:cs typeface="Times New Roman" panose="02020603050405020304" pitchFamily="18" charset="0"/>
              </a:rPr>
              <a:t>nquiry</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Ethical theories that apply to the topic</a:t>
            </a:r>
          </a:p>
          <a:p>
            <a:pPr lvl="1"/>
            <a:r>
              <a:rPr lang="en-US" dirty="0" smtClean="0">
                <a:latin typeface="Times New Roman" panose="02020603050405020304" pitchFamily="18" charset="0"/>
                <a:cs typeface="Times New Roman" panose="02020603050405020304" pitchFamily="18" charset="0"/>
              </a:rPr>
              <a:t>Deontological ethical theory</a:t>
            </a:r>
          </a:p>
          <a:p>
            <a:pPr lvl="1"/>
            <a:r>
              <a:rPr lang="en-US" dirty="0" smtClean="0">
                <a:latin typeface="Times New Roman" panose="02020603050405020304" pitchFamily="18" charset="0"/>
                <a:cs typeface="Times New Roman" panose="02020603050405020304" pitchFamily="18" charset="0"/>
              </a:rPr>
              <a:t>Practical ethical theory</a:t>
            </a:r>
          </a:p>
          <a:p>
            <a:r>
              <a:rPr lang="en-US" dirty="0" smtClean="0">
                <a:latin typeface="Times New Roman" panose="02020603050405020304" pitchFamily="18" charset="0"/>
                <a:cs typeface="Times New Roman" panose="02020603050405020304" pitchFamily="18" charset="0"/>
              </a:rPr>
              <a:t>Moral panic (</a:t>
            </a:r>
            <a:r>
              <a:rPr lang="en-GB" dirty="0" err="1" smtClean="0">
                <a:latin typeface="Times New Roman" panose="02020603050405020304" pitchFamily="18" charset="0"/>
                <a:cs typeface="Times New Roman" panose="02020603050405020304" pitchFamily="18" charset="0"/>
              </a:rPr>
              <a:t>Amer</a:t>
            </a:r>
            <a:r>
              <a:rPr lang="en-GB" dirty="0">
                <a:latin typeface="Times New Roman" panose="02020603050405020304" pitchFamily="18" charset="0"/>
                <a:cs typeface="Times New Roman" panose="02020603050405020304" pitchFamily="18" charset="0"/>
              </a:rPr>
              <a:t>, </a:t>
            </a:r>
            <a:r>
              <a:rPr lang="en-GB" dirty="0" smtClean="0">
                <a:latin typeface="Times New Roman" panose="02020603050405020304" pitchFamily="18" charset="0"/>
                <a:cs typeface="Times New Roman" panose="02020603050405020304" pitchFamily="18" charset="0"/>
              </a:rPr>
              <a:t>2019</a:t>
            </a:r>
            <a:r>
              <a:rPr lang="en-US" dirty="0" smtClean="0">
                <a:latin typeface="Times New Roman" panose="02020603050405020304" pitchFamily="18" charset="0"/>
                <a:cs typeface="Times New Roman" panose="02020603050405020304" pitchFamily="18" charset="0"/>
              </a:rPr>
              <a:t>)</a:t>
            </a:r>
          </a:p>
          <a:p>
            <a:r>
              <a:rPr lang="en-US" dirty="0" smtClean="0">
                <a:latin typeface="Times New Roman" panose="02020603050405020304" pitchFamily="18" charset="0"/>
                <a:cs typeface="Times New Roman" panose="02020603050405020304" pitchFamily="18" charset="0"/>
              </a:rPr>
              <a:t>Emphasis's on the distinctions among several media customs</a:t>
            </a:r>
          </a:p>
          <a:p>
            <a:r>
              <a:rPr lang="en-US" dirty="0" smtClean="0">
                <a:latin typeface="Times New Roman" panose="02020603050405020304" pitchFamily="18" charset="0"/>
                <a:cs typeface="Times New Roman" panose="02020603050405020304" pitchFamily="18" charset="0"/>
              </a:rPr>
              <a:t>Expectance of positive outcomes</a:t>
            </a:r>
          </a:p>
          <a:p>
            <a:pPr lvl="1"/>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47703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Ethical Inquiry Cont.</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128720" y="1350110"/>
            <a:ext cx="6871725" cy="3511061"/>
          </a:xfrm>
        </p:spPr>
        <p:txBody>
          <a:bodyPr>
            <a:normAutofit lnSpcReduction="10000"/>
          </a:bodyPr>
          <a:lstStyle/>
          <a:p>
            <a:r>
              <a:rPr lang="en-US" dirty="0" smtClean="0">
                <a:latin typeface="Times New Roman" panose="02020603050405020304" pitchFamily="18" charset="0"/>
                <a:cs typeface="Times New Roman" panose="02020603050405020304" pitchFamily="18" charset="0"/>
              </a:rPr>
              <a:t>Digital media currently is a source of education for youngsters</a:t>
            </a:r>
          </a:p>
          <a:p>
            <a:r>
              <a:rPr lang="en-US" dirty="0">
                <a:latin typeface="Times New Roman" panose="02020603050405020304" pitchFamily="18" charset="0"/>
                <a:cs typeface="Times New Roman" panose="02020603050405020304" pitchFamily="18" charset="0"/>
              </a:rPr>
              <a:t>For young people, technology has grown into a tremendous tool for combating prejudice and </a:t>
            </a:r>
            <a:r>
              <a:rPr lang="en-US" dirty="0" smtClean="0">
                <a:latin typeface="Times New Roman" panose="02020603050405020304" pitchFamily="18" charset="0"/>
                <a:cs typeface="Times New Roman" panose="02020603050405020304" pitchFamily="18" charset="0"/>
              </a:rPr>
              <a:t>discrimination</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An approach to children's digital technology that is founded on their </a:t>
            </a:r>
            <a:r>
              <a:rPr lang="en-US" dirty="0" smtClean="0">
                <a:latin typeface="Times New Roman" panose="02020603050405020304" pitchFamily="18" charset="0"/>
                <a:cs typeface="Times New Roman" panose="02020603050405020304" pitchFamily="18" charset="0"/>
              </a:rPr>
              <a:t>rights is essential</a:t>
            </a:r>
          </a:p>
          <a:p>
            <a:r>
              <a:rPr lang="en-US" dirty="0" smtClean="0">
                <a:latin typeface="Times New Roman" panose="02020603050405020304" pitchFamily="18" charset="0"/>
                <a:cs typeface="Times New Roman" panose="02020603050405020304" pitchFamily="18" charset="0"/>
              </a:rPr>
              <a:t>Parents screen time</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258990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Conclusion</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Children's cognitive development is likely to be jeopardized if they spend more time online at </a:t>
            </a:r>
            <a:r>
              <a:rPr lang="en-US" dirty="0" smtClean="0">
                <a:latin typeface="Times New Roman" panose="02020603050405020304" pitchFamily="18" charset="0"/>
                <a:cs typeface="Times New Roman" panose="02020603050405020304" pitchFamily="18" charset="0"/>
              </a:rPr>
              <a:t>home</a:t>
            </a:r>
          </a:p>
          <a:p>
            <a:r>
              <a:rPr lang="en-US" dirty="0" smtClean="0">
                <a:latin typeface="Times New Roman" panose="02020603050405020304" pitchFamily="18" charset="0"/>
                <a:cs typeface="Times New Roman" panose="02020603050405020304" pitchFamily="18" charset="0"/>
              </a:rPr>
              <a:t>Fast juvenile Myopia development</a:t>
            </a:r>
          </a:p>
          <a:p>
            <a:r>
              <a:rPr lang="en-US" dirty="0">
                <a:latin typeface="Times New Roman" panose="02020603050405020304" pitchFamily="18" charset="0"/>
                <a:cs typeface="Times New Roman" panose="02020603050405020304" pitchFamily="18" charset="0"/>
              </a:rPr>
              <a:t>Regulatory center functions in the brain are becoming </a:t>
            </a:r>
            <a:r>
              <a:rPr lang="en-US" dirty="0" smtClean="0">
                <a:latin typeface="Times New Roman" panose="02020603050405020304" pitchFamily="18" charset="0"/>
                <a:cs typeface="Times New Roman" panose="02020603050405020304" pitchFamily="18" charset="0"/>
              </a:rPr>
              <a:t>deregulated </a:t>
            </a:r>
            <a:r>
              <a:rPr lang="en-GB" dirty="0">
                <a:latin typeface="Times New Roman" panose="02020603050405020304" pitchFamily="18" charset="0"/>
                <a:cs typeface="Times New Roman" panose="02020603050405020304" pitchFamily="18" charset="0"/>
              </a:rPr>
              <a:t>(</a:t>
            </a:r>
            <a:r>
              <a:rPr lang="en-GB" dirty="0" err="1">
                <a:latin typeface="Times New Roman" panose="02020603050405020304" pitchFamily="18" charset="0"/>
                <a:cs typeface="Times New Roman" panose="02020603050405020304" pitchFamily="18" charset="0"/>
              </a:rPr>
              <a:t>Holenko</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n.d</a:t>
            </a:r>
            <a:r>
              <a:rPr lang="en-GB" dirty="0" err="1" smtClean="0">
                <a:latin typeface="Times New Roman" panose="02020603050405020304" pitchFamily="18" charset="0"/>
                <a:cs typeface="Times New Roman" panose="02020603050405020304" pitchFamily="18" charset="0"/>
              </a:rPr>
              <a:t>.</a:t>
            </a:r>
            <a:r>
              <a:rPr lang="en-GB" dirty="0" smtClean="0">
                <a:latin typeface="Times New Roman" panose="02020603050405020304" pitchFamily="18" charset="0"/>
                <a:cs typeface="Times New Roman" panose="02020603050405020304" pitchFamily="18" charset="0"/>
              </a:rPr>
              <a:t>)</a:t>
            </a:r>
            <a:endParaRPr lang="en-US" dirty="0" smtClean="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Excessive screen time is a hazardous illusion for children and </a:t>
            </a:r>
            <a:r>
              <a:rPr lang="en-US" dirty="0" smtClean="0">
                <a:latin typeface="Times New Roman" panose="02020603050405020304" pitchFamily="18" charset="0"/>
                <a:cs typeface="Times New Roman" panose="02020603050405020304" pitchFamily="18" charset="0"/>
              </a:rPr>
              <a:t>families</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354876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Recommendations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lnSpcReduction="10000"/>
          </a:bodyPr>
          <a:lstStyle/>
          <a:p>
            <a:r>
              <a:rPr lang="en-US" dirty="0" smtClean="0">
                <a:latin typeface="Times New Roman" panose="02020603050405020304" pitchFamily="18" charset="0"/>
                <a:cs typeface="Times New Roman" panose="02020603050405020304" pitchFamily="18" charset="0"/>
              </a:rPr>
              <a:t>Restricting screen time to the suggested period by experts</a:t>
            </a:r>
          </a:p>
          <a:p>
            <a:r>
              <a:rPr lang="en-US" dirty="0" smtClean="0">
                <a:latin typeface="Times New Roman" panose="02020603050405020304" pitchFamily="18" charset="0"/>
                <a:cs typeface="Times New Roman" panose="02020603050405020304" pitchFamily="18" charset="0"/>
              </a:rPr>
              <a:t>Parents should view programs with children if necessary</a:t>
            </a:r>
          </a:p>
          <a:p>
            <a:r>
              <a:rPr lang="en-US" dirty="0">
                <a:latin typeface="Times New Roman" panose="02020603050405020304" pitchFamily="18" charset="0"/>
                <a:cs typeface="Times New Roman" panose="02020603050405020304" pitchFamily="18" charset="0"/>
              </a:rPr>
              <a:t>The big three should be encouraged by parents: sleep, exercise, and a balanced </a:t>
            </a:r>
            <a:r>
              <a:rPr lang="en-US" dirty="0" smtClean="0">
                <a:latin typeface="Times New Roman" panose="02020603050405020304" pitchFamily="18" charset="0"/>
                <a:cs typeface="Times New Roman" panose="02020603050405020304" pitchFamily="18" charset="0"/>
              </a:rPr>
              <a:t>diet</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a:t>
            </a:r>
            <a:r>
              <a:rPr lang="en-GB" dirty="0" err="1">
                <a:latin typeface="Times New Roman" panose="02020603050405020304" pitchFamily="18" charset="0"/>
                <a:cs typeface="Times New Roman" panose="02020603050405020304" pitchFamily="18" charset="0"/>
              </a:rPr>
              <a:t>Krist</a:t>
            </a:r>
            <a:r>
              <a:rPr lang="en-GB" dirty="0">
                <a:latin typeface="Times New Roman" panose="02020603050405020304" pitchFamily="18" charset="0"/>
                <a:cs typeface="Times New Roman" panose="02020603050405020304" pitchFamily="18" charset="0"/>
              </a:rPr>
              <a:t> et al</a:t>
            </a:r>
            <a:r>
              <a:rPr lang="en-GB" dirty="0" smtClean="0">
                <a:latin typeface="Times New Roman" panose="02020603050405020304" pitchFamily="18" charset="0"/>
                <a:cs typeface="Times New Roman" panose="02020603050405020304" pitchFamily="18" charset="0"/>
              </a:rPr>
              <a:t>., 2017)</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Parents should limit their screen time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83801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7930" y="281175"/>
            <a:ext cx="8246070" cy="763526"/>
          </a:xfrm>
        </p:spPr>
        <p:txBody>
          <a:bodyPr>
            <a:normAutofit/>
          </a:bodyPr>
          <a:lstStyle/>
          <a:p>
            <a:r>
              <a:rPr lang="en-US" sz="3200" b="1" dirty="0" smtClean="0">
                <a:latin typeface="Times New Roman" panose="02020603050405020304" pitchFamily="18" charset="0"/>
                <a:cs typeface="Times New Roman" panose="02020603050405020304" pitchFamily="18" charset="0"/>
              </a:rPr>
              <a:t>Recommendations Cont.</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2500"/>
          </a:bodyPr>
          <a:lstStyle/>
          <a:p>
            <a:r>
              <a:rPr lang="en-US" dirty="0" smtClean="0">
                <a:latin typeface="Times New Roman" panose="02020603050405020304" pitchFamily="18" charset="0"/>
                <a:cs typeface="Times New Roman" panose="02020603050405020304" pitchFamily="18" charset="0"/>
              </a:rPr>
              <a:t>Parents should only use car screens during lengthy trips</a:t>
            </a:r>
          </a:p>
          <a:p>
            <a:r>
              <a:rPr lang="en-US" dirty="0">
                <a:latin typeface="Times New Roman" panose="02020603050405020304" pitchFamily="18" charset="0"/>
                <a:cs typeface="Times New Roman" panose="02020603050405020304" pitchFamily="18" charset="0"/>
              </a:rPr>
              <a:t>The importance of striking a balance </a:t>
            </a:r>
            <a:r>
              <a:rPr lang="en-US" dirty="0" smtClean="0">
                <a:latin typeface="Times New Roman" panose="02020603050405020304" pitchFamily="18" charset="0"/>
                <a:cs typeface="Times New Roman" panose="02020603050405020304" pitchFamily="18" charset="0"/>
              </a:rPr>
              <a:t>amongst </a:t>
            </a:r>
            <a:r>
              <a:rPr lang="en-US" dirty="0">
                <a:latin typeface="Times New Roman" panose="02020603050405020304" pitchFamily="18" charset="0"/>
                <a:cs typeface="Times New Roman" panose="02020603050405020304" pitchFamily="18" charset="0"/>
              </a:rPr>
              <a:t>online and offline </a:t>
            </a:r>
            <a:r>
              <a:rPr lang="en-US" dirty="0" smtClean="0">
                <a:latin typeface="Times New Roman" panose="02020603050405020304" pitchFamily="18" charset="0"/>
                <a:cs typeface="Times New Roman" panose="02020603050405020304" pitchFamily="18" charset="0"/>
              </a:rPr>
              <a:t>time</a:t>
            </a:r>
          </a:p>
          <a:p>
            <a:r>
              <a:rPr lang="en-US" dirty="0" smtClean="0">
                <a:latin typeface="Times New Roman" panose="02020603050405020304" pitchFamily="18" charset="0"/>
                <a:cs typeface="Times New Roman" panose="02020603050405020304" pitchFamily="18" charset="0"/>
              </a:rPr>
              <a:t>Parents must </a:t>
            </a:r>
            <a:r>
              <a:rPr lang="en-US" dirty="0">
                <a:latin typeface="Times New Roman" panose="02020603050405020304" pitchFamily="18" charset="0"/>
                <a:cs typeface="Times New Roman" panose="02020603050405020304" pitchFamily="18" charset="0"/>
              </a:rPr>
              <a:t>look for recommendations of age-appropriate </a:t>
            </a:r>
            <a:r>
              <a:rPr lang="en-US" dirty="0" smtClean="0">
                <a:latin typeface="Times New Roman" panose="02020603050405020304" pitchFamily="18" charset="0"/>
                <a:cs typeface="Times New Roman" panose="02020603050405020304" pitchFamily="18" charset="0"/>
              </a:rPr>
              <a:t>applications, electronic </a:t>
            </a:r>
            <a:r>
              <a:rPr lang="en-US" dirty="0">
                <a:latin typeface="Times New Roman" panose="02020603050405020304" pitchFamily="18" charset="0"/>
                <a:cs typeface="Times New Roman" panose="02020603050405020304" pitchFamily="18" charset="0"/>
              </a:rPr>
              <a:t>games, and activities </a:t>
            </a:r>
            <a:r>
              <a:rPr lang="en-US" dirty="0" smtClean="0">
                <a:latin typeface="Times New Roman" panose="02020603050405020304" pitchFamily="18" charset="0"/>
                <a:cs typeface="Times New Roman" panose="02020603050405020304" pitchFamily="18" charset="0"/>
              </a:rPr>
              <a:t>online</a:t>
            </a:r>
          </a:p>
          <a:p>
            <a:r>
              <a:rPr lang="en-US" dirty="0" smtClean="0">
                <a:latin typeface="Times New Roman" panose="02020603050405020304" pitchFamily="18" charset="0"/>
                <a:cs typeface="Times New Roman" panose="02020603050405020304" pitchFamily="18" charset="0"/>
              </a:rPr>
              <a:t>Enforcing </a:t>
            </a:r>
            <a:r>
              <a:rPr lang="en-US" dirty="0">
                <a:latin typeface="Times New Roman" panose="02020603050405020304" pitchFamily="18" charset="0"/>
                <a:cs typeface="Times New Roman" panose="02020603050405020304" pitchFamily="18" charset="0"/>
              </a:rPr>
              <a:t>new household rules and gradually </a:t>
            </a:r>
            <a:r>
              <a:rPr lang="en-US" dirty="0" smtClean="0">
                <a:latin typeface="Times New Roman" panose="02020603050405020304" pitchFamily="18" charset="0"/>
                <a:cs typeface="Times New Roman" panose="02020603050405020304" pitchFamily="18" charset="0"/>
              </a:rPr>
              <a:t>changing children's </a:t>
            </a:r>
            <a:r>
              <a:rPr lang="en-US" dirty="0">
                <a:latin typeface="Times New Roman" panose="02020603050405020304" pitchFamily="18" charset="0"/>
                <a:cs typeface="Times New Roman" panose="02020603050405020304" pitchFamily="18" charset="0"/>
              </a:rPr>
              <a:t>habits</a:t>
            </a:r>
          </a:p>
        </p:txBody>
      </p:sp>
    </p:spTree>
    <p:extLst>
      <p:ext uri="{BB962C8B-B14F-4D97-AF65-F5344CB8AC3E}">
        <p14:creationId xmlns:p14="http://schemas.microsoft.com/office/powerpoint/2010/main" val="7161210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Recommendations Cont.</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Parents should keep up with the latest technology to handle this issue (Tang et al., 2018)</a:t>
            </a:r>
          </a:p>
          <a:p>
            <a:r>
              <a:rPr lang="en-US" dirty="0">
                <a:latin typeface="Times New Roman" panose="02020603050405020304" pitchFamily="18" charset="0"/>
                <a:cs typeface="Times New Roman" panose="02020603050405020304" pitchFamily="18" charset="0"/>
              </a:rPr>
              <a:t>Finally, according to </a:t>
            </a:r>
            <a:r>
              <a:rPr lang="en-US" dirty="0" err="1">
                <a:latin typeface="Times New Roman" panose="02020603050405020304" pitchFamily="18" charset="0"/>
                <a:cs typeface="Times New Roman" panose="02020603050405020304" pitchFamily="18" charset="0"/>
              </a:rPr>
              <a:t>Unicef</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n.d.</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parents ought to </a:t>
            </a:r>
            <a:r>
              <a:rPr lang="en-US" dirty="0">
                <a:latin typeface="Times New Roman" panose="02020603050405020304" pitchFamily="18" charset="0"/>
                <a:cs typeface="Times New Roman" panose="02020603050405020304" pitchFamily="18" charset="0"/>
              </a:rPr>
              <a:t>explain </a:t>
            </a:r>
            <a:r>
              <a:rPr lang="en-US" dirty="0" smtClean="0">
                <a:latin typeface="Times New Roman" panose="02020603050405020304" pitchFamily="18" charset="0"/>
                <a:cs typeface="Times New Roman" panose="02020603050405020304" pitchFamily="18" charset="0"/>
              </a:rPr>
              <a:t>the reasons why </a:t>
            </a:r>
            <a:r>
              <a:rPr lang="en-US" dirty="0">
                <a:latin typeface="Times New Roman" panose="02020603050405020304" pitchFamily="18" charset="0"/>
                <a:cs typeface="Times New Roman" panose="02020603050405020304" pitchFamily="18" charset="0"/>
              </a:rPr>
              <a:t>they limit their children's screen </a:t>
            </a:r>
            <a:r>
              <a:rPr lang="en-US" dirty="0" smtClean="0">
                <a:latin typeface="Times New Roman" panose="02020603050405020304" pitchFamily="18" charset="0"/>
                <a:cs typeface="Times New Roman" panose="02020603050405020304" pitchFamily="18" charset="0"/>
              </a:rPr>
              <a:t>usage</a:t>
            </a:r>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6468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latin typeface="Times New Roman" panose="02020603050405020304" pitchFamily="18" charset="0"/>
                <a:cs typeface="Times New Roman" panose="02020603050405020304" pitchFamily="18" charset="0"/>
              </a:rPr>
              <a:t>Introduction</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Internet-connected devices are used by an entire generation of juveniles</a:t>
            </a:r>
            <a:endParaRPr lang="en-US" dirty="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Initial considerations; Anatomical, Physiological, Statistical Significance, Ethical and Cultural concerns</a:t>
            </a:r>
            <a:endParaRPr lang="en-US" dirty="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Scientific and quantitative data analysis</a:t>
            </a:r>
            <a:endParaRPr lang="en-US" dirty="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Examination of f</a:t>
            </a:r>
            <a:r>
              <a:rPr lang="en-US" dirty="0" smtClean="0">
                <a:latin typeface="Times New Roman" panose="02020603050405020304" pitchFamily="18" charset="0"/>
                <a:cs typeface="Times New Roman" panose="02020603050405020304" pitchFamily="18" charset="0"/>
              </a:rPr>
              <a:t>inancial and legislation concerns regulating the issues in this topic</a:t>
            </a:r>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33094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References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38220" y="1197405"/>
            <a:ext cx="8246070" cy="3512213"/>
          </a:xfrm>
        </p:spPr>
        <p:txBody>
          <a:bodyPr>
            <a:noAutofit/>
          </a:bodyPr>
          <a:lstStyle/>
          <a:p>
            <a:r>
              <a:rPr lang="en-US" sz="1800" dirty="0" err="1">
                <a:latin typeface="Times New Roman" panose="02020603050405020304" pitchFamily="18" charset="0"/>
                <a:cs typeface="Times New Roman" panose="02020603050405020304" pitchFamily="18" charset="0"/>
              </a:rPr>
              <a:t>Amer</a:t>
            </a:r>
            <a:r>
              <a:rPr lang="en-US" sz="1800" dirty="0">
                <a:latin typeface="Times New Roman" panose="02020603050405020304" pitchFamily="18" charset="0"/>
                <a:cs typeface="Times New Roman" panose="02020603050405020304" pitchFamily="18" charset="0"/>
              </a:rPr>
              <a:t>, A. B. (2019). </a:t>
            </a:r>
            <a:r>
              <a:rPr lang="en-US" sz="1800" i="1" dirty="0">
                <a:latin typeface="Times New Roman" panose="02020603050405020304" pitchFamily="18" charset="0"/>
                <a:cs typeface="Times New Roman" panose="02020603050405020304" pitchFamily="18" charset="0"/>
              </a:rPr>
              <a:t>Understanding the Ethical Theories in Medical Practice.</a:t>
            </a:r>
            <a:r>
              <a:rPr lang="en-US" sz="1800" dirty="0">
                <a:latin typeface="Times New Roman" panose="02020603050405020304" pitchFamily="18" charset="0"/>
                <a:cs typeface="Times New Roman" panose="02020603050405020304" pitchFamily="18" charset="0"/>
              </a:rPr>
              <a:t> Open Journal of Nursing, 9(02), 188.</a:t>
            </a:r>
          </a:p>
          <a:p>
            <a:r>
              <a:rPr lang="en-US" sz="1800" dirty="0" err="1">
                <a:latin typeface="Times New Roman" panose="02020603050405020304" pitchFamily="18" charset="0"/>
                <a:cs typeface="Times New Roman" panose="02020603050405020304" pitchFamily="18" charset="0"/>
              </a:rPr>
              <a:t>Hankonen</a:t>
            </a:r>
            <a:r>
              <a:rPr lang="en-US" sz="1800" dirty="0">
                <a:latin typeface="Times New Roman" panose="02020603050405020304" pitchFamily="18" charset="0"/>
                <a:cs typeface="Times New Roman" panose="02020603050405020304" pitchFamily="18" charset="0"/>
              </a:rPr>
              <a:t>, N., </a:t>
            </a:r>
            <a:r>
              <a:rPr lang="en-US" sz="1800" dirty="0" err="1">
                <a:latin typeface="Times New Roman" panose="02020603050405020304" pitchFamily="18" charset="0"/>
                <a:cs typeface="Times New Roman" panose="02020603050405020304" pitchFamily="18" charset="0"/>
              </a:rPr>
              <a:t>Heino</a:t>
            </a:r>
            <a:r>
              <a:rPr lang="en-US" sz="1800" dirty="0">
                <a:latin typeface="Times New Roman" panose="02020603050405020304" pitchFamily="18" charset="0"/>
                <a:cs typeface="Times New Roman" panose="02020603050405020304" pitchFamily="18" charset="0"/>
              </a:rPr>
              <a:t>, M. T., </a:t>
            </a:r>
            <a:r>
              <a:rPr lang="en-US" sz="1800" dirty="0" err="1">
                <a:latin typeface="Times New Roman" panose="02020603050405020304" pitchFamily="18" charset="0"/>
                <a:cs typeface="Times New Roman" panose="02020603050405020304" pitchFamily="18" charset="0"/>
              </a:rPr>
              <a:t>Kujala</a:t>
            </a:r>
            <a:r>
              <a:rPr lang="en-US" sz="1800" dirty="0">
                <a:latin typeface="Times New Roman" panose="02020603050405020304" pitchFamily="18" charset="0"/>
                <a:cs typeface="Times New Roman" panose="02020603050405020304" pitchFamily="18" charset="0"/>
              </a:rPr>
              <a:t>, E., </a:t>
            </a:r>
            <a:r>
              <a:rPr lang="en-US" sz="1800" dirty="0" err="1">
                <a:latin typeface="Times New Roman" panose="02020603050405020304" pitchFamily="18" charset="0"/>
                <a:cs typeface="Times New Roman" panose="02020603050405020304" pitchFamily="18" charset="0"/>
              </a:rPr>
              <a:t>Hynynen</a:t>
            </a:r>
            <a:r>
              <a:rPr lang="en-US" sz="1800" dirty="0">
                <a:latin typeface="Times New Roman" panose="02020603050405020304" pitchFamily="18" charset="0"/>
                <a:cs typeface="Times New Roman" panose="02020603050405020304" pitchFamily="18" charset="0"/>
              </a:rPr>
              <a:t>, S. T., </a:t>
            </a:r>
            <a:r>
              <a:rPr lang="en-US" sz="1800" dirty="0" err="1">
                <a:latin typeface="Times New Roman" panose="02020603050405020304" pitchFamily="18" charset="0"/>
                <a:cs typeface="Times New Roman" panose="02020603050405020304" pitchFamily="18" charset="0"/>
              </a:rPr>
              <a:t>Absetz</a:t>
            </a:r>
            <a:r>
              <a:rPr lang="en-US" sz="1800" dirty="0">
                <a:latin typeface="Times New Roman" panose="02020603050405020304" pitchFamily="18" charset="0"/>
                <a:cs typeface="Times New Roman" panose="02020603050405020304" pitchFamily="18" charset="0"/>
              </a:rPr>
              <a:t>, P., </a:t>
            </a:r>
            <a:r>
              <a:rPr lang="en-US" sz="1800" dirty="0" err="1">
                <a:latin typeface="Times New Roman" panose="02020603050405020304" pitchFamily="18" charset="0"/>
                <a:cs typeface="Times New Roman" panose="02020603050405020304" pitchFamily="18" charset="0"/>
              </a:rPr>
              <a:t>Araújo-Soares</a:t>
            </a:r>
            <a:r>
              <a:rPr lang="en-US" sz="1800" dirty="0">
                <a:latin typeface="Times New Roman" panose="02020603050405020304" pitchFamily="18" charset="0"/>
                <a:cs typeface="Times New Roman" panose="02020603050405020304" pitchFamily="18" charset="0"/>
              </a:rPr>
              <a:t>, V., ... &amp; </a:t>
            </a:r>
            <a:r>
              <a:rPr lang="en-US" sz="1800" dirty="0" err="1">
                <a:latin typeface="Times New Roman" panose="02020603050405020304" pitchFamily="18" charset="0"/>
                <a:cs typeface="Times New Roman" panose="02020603050405020304" pitchFamily="18" charset="0"/>
              </a:rPr>
              <a:t>Haukkala</a:t>
            </a:r>
            <a:r>
              <a:rPr lang="en-US" sz="1800" dirty="0">
                <a:latin typeface="Times New Roman" panose="02020603050405020304" pitchFamily="18" charset="0"/>
                <a:cs typeface="Times New Roman" panose="02020603050405020304" pitchFamily="18" charset="0"/>
              </a:rPr>
              <a:t>, A. (2017). </a:t>
            </a:r>
            <a:r>
              <a:rPr lang="en-US" sz="1800" i="1" dirty="0">
                <a:latin typeface="Times New Roman" panose="02020603050405020304" pitchFamily="18" charset="0"/>
                <a:cs typeface="Times New Roman" panose="02020603050405020304" pitchFamily="18" charset="0"/>
              </a:rPr>
              <a:t>What Explains The Socioeconomic Status Gap In Activity? Educational Differences in Determinants of Physical Activity and </a:t>
            </a:r>
            <a:r>
              <a:rPr lang="en-US" sz="1800" i="1" dirty="0" err="1">
                <a:latin typeface="Times New Roman" panose="02020603050405020304" pitchFamily="18" charset="0"/>
                <a:cs typeface="Times New Roman" panose="02020603050405020304" pitchFamily="18" charset="0"/>
              </a:rPr>
              <a:t>Screentime</a:t>
            </a:r>
            <a:r>
              <a:rPr lang="en-US" sz="1800" dirty="0">
                <a:latin typeface="Times New Roman" panose="02020603050405020304" pitchFamily="18" charset="0"/>
                <a:cs typeface="Times New Roman" panose="02020603050405020304" pitchFamily="18" charset="0"/>
              </a:rPr>
              <a:t>. BMC Public Health, 17(1), 1-15.</a:t>
            </a:r>
          </a:p>
          <a:p>
            <a:r>
              <a:rPr lang="en-US" sz="1800" dirty="0" err="1">
                <a:latin typeface="Times New Roman" panose="02020603050405020304" pitchFamily="18" charset="0"/>
                <a:cs typeface="Times New Roman" panose="02020603050405020304" pitchFamily="18" charset="0"/>
              </a:rPr>
              <a:t>Holenko</a:t>
            </a:r>
            <a:r>
              <a:rPr lang="en-US" sz="1800" dirty="0">
                <a:latin typeface="Times New Roman" panose="02020603050405020304" pitchFamily="18" charset="0"/>
                <a:cs typeface="Times New Roman" panose="02020603050405020304" pitchFamily="18" charset="0"/>
              </a:rPr>
              <a:t>, C. (</a:t>
            </a:r>
            <a:r>
              <a:rPr lang="en-US" sz="1800" dirty="0" err="1">
                <a:latin typeface="Times New Roman" panose="02020603050405020304" pitchFamily="18" charset="0"/>
                <a:cs typeface="Times New Roman" panose="02020603050405020304" pitchFamily="18" charset="0"/>
              </a:rPr>
              <a:t>n.d.</a:t>
            </a:r>
            <a:r>
              <a:rPr lang="en-US" sz="1800" dirty="0">
                <a:latin typeface="Times New Roman" panose="02020603050405020304" pitchFamily="18" charset="0"/>
                <a:cs typeface="Times New Roman" panose="02020603050405020304" pitchFamily="18" charset="0"/>
              </a:rPr>
              <a:t>). </a:t>
            </a:r>
            <a:r>
              <a:rPr lang="en-US" sz="1800" i="1" dirty="0">
                <a:latin typeface="Times New Roman" panose="02020603050405020304" pitchFamily="18" charset="0"/>
                <a:cs typeface="Times New Roman" panose="02020603050405020304" pitchFamily="18" charset="0"/>
              </a:rPr>
              <a:t>Set Limits on Kid’s Screen Time</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Verywell</a:t>
            </a:r>
            <a:r>
              <a:rPr lang="en-US" sz="1800" dirty="0">
                <a:latin typeface="Times New Roman" panose="02020603050405020304" pitchFamily="18" charset="0"/>
                <a:cs typeface="Times New Roman" panose="02020603050405020304" pitchFamily="18" charset="0"/>
              </a:rPr>
              <a:t> Family. </a:t>
            </a:r>
            <a:r>
              <a:rPr lang="en-US" sz="1800" u="sng" dirty="0">
                <a:latin typeface="Times New Roman" panose="02020603050405020304" pitchFamily="18" charset="0"/>
                <a:cs typeface="Times New Roman" panose="02020603050405020304" pitchFamily="18" charset="0"/>
                <a:hlinkClick r:id="rId2"/>
              </a:rPr>
              <a:t>https://www.verywellfamily.com/set-limits-on-kids-screen-time-1256983</a:t>
            </a:r>
            <a:endParaRPr lang="en-US" sz="1800" dirty="0">
              <a:latin typeface="Times New Roman" panose="02020603050405020304" pitchFamily="18" charset="0"/>
              <a:cs typeface="Times New Roman" panose="02020603050405020304" pitchFamily="18" charset="0"/>
            </a:endParaRPr>
          </a:p>
          <a:p>
            <a:r>
              <a:rPr lang="en-US" sz="1800" dirty="0" err="1">
                <a:latin typeface="Times New Roman" panose="02020603050405020304" pitchFamily="18" charset="0"/>
                <a:cs typeface="Times New Roman" panose="02020603050405020304" pitchFamily="18" charset="0"/>
              </a:rPr>
              <a:t>Krist</a:t>
            </a:r>
            <a:r>
              <a:rPr lang="en-US" sz="1800" dirty="0">
                <a:latin typeface="Times New Roman" panose="02020603050405020304" pitchFamily="18" charset="0"/>
                <a:cs typeface="Times New Roman" panose="02020603050405020304" pitchFamily="18" charset="0"/>
              </a:rPr>
              <a:t>, L., </a:t>
            </a:r>
            <a:r>
              <a:rPr lang="en-US" sz="1800" dirty="0" err="1">
                <a:latin typeface="Times New Roman" panose="02020603050405020304" pitchFamily="18" charset="0"/>
                <a:cs typeface="Times New Roman" panose="02020603050405020304" pitchFamily="18" charset="0"/>
              </a:rPr>
              <a:t>Bürger</a:t>
            </a:r>
            <a:r>
              <a:rPr lang="en-US" sz="1800" dirty="0">
                <a:latin typeface="Times New Roman" panose="02020603050405020304" pitchFamily="18" charset="0"/>
                <a:cs typeface="Times New Roman" panose="02020603050405020304" pitchFamily="18" charset="0"/>
              </a:rPr>
              <a:t>, C., </a:t>
            </a:r>
            <a:r>
              <a:rPr lang="en-US" sz="1800" dirty="0" err="1">
                <a:latin typeface="Times New Roman" panose="02020603050405020304" pitchFamily="18" charset="0"/>
                <a:cs typeface="Times New Roman" panose="02020603050405020304" pitchFamily="18" charset="0"/>
              </a:rPr>
              <a:t>Ströbele-Benschop</a:t>
            </a:r>
            <a:r>
              <a:rPr lang="en-US" sz="1800" dirty="0">
                <a:latin typeface="Times New Roman" panose="02020603050405020304" pitchFamily="18" charset="0"/>
                <a:cs typeface="Times New Roman" panose="02020603050405020304" pitchFamily="18" charset="0"/>
              </a:rPr>
              <a:t>, N., Roll, S., </a:t>
            </a:r>
            <a:r>
              <a:rPr lang="en-US" sz="1800" dirty="0" err="1">
                <a:latin typeface="Times New Roman" panose="02020603050405020304" pitchFamily="18" charset="0"/>
                <a:cs typeface="Times New Roman" panose="02020603050405020304" pitchFamily="18" charset="0"/>
              </a:rPr>
              <a:t>Lotz</a:t>
            </a:r>
            <a:r>
              <a:rPr lang="en-US" sz="1800" dirty="0">
                <a:latin typeface="Times New Roman" panose="02020603050405020304" pitchFamily="18" charset="0"/>
                <a:cs typeface="Times New Roman" panose="02020603050405020304" pitchFamily="18" charset="0"/>
              </a:rPr>
              <a:t>, F., </a:t>
            </a:r>
            <a:r>
              <a:rPr lang="en-US" sz="1800" dirty="0" err="1">
                <a:latin typeface="Times New Roman" panose="02020603050405020304" pitchFamily="18" charset="0"/>
                <a:cs typeface="Times New Roman" panose="02020603050405020304" pitchFamily="18" charset="0"/>
              </a:rPr>
              <a:t>Rieckmann</a:t>
            </a:r>
            <a:r>
              <a:rPr lang="en-US" sz="1800" dirty="0">
                <a:latin typeface="Times New Roman" panose="02020603050405020304" pitchFamily="18" charset="0"/>
                <a:cs typeface="Times New Roman" panose="02020603050405020304" pitchFamily="18" charset="0"/>
              </a:rPr>
              <a:t>, N., ... &amp; Müller-</a:t>
            </a:r>
            <a:r>
              <a:rPr lang="en-US" sz="1800" dirty="0" err="1">
                <a:latin typeface="Times New Roman" panose="02020603050405020304" pitchFamily="18" charset="0"/>
                <a:cs typeface="Times New Roman" panose="02020603050405020304" pitchFamily="18" charset="0"/>
              </a:rPr>
              <a:t>Riemenschneider</a:t>
            </a:r>
            <a:r>
              <a:rPr lang="en-US" sz="1800" dirty="0">
                <a:latin typeface="Times New Roman" panose="02020603050405020304" pitchFamily="18" charset="0"/>
                <a:cs typeface="Times New Roman" panose="02020603050405020304" pitchFamily="18" charset="0"/>
              </a:rPr>
              <a:t>, F. (2017). </a:t>
            </a:r>
            <a:r>
              <a:rPr lang="en-US" sz="1800" i="1" dirty="0">
                <a:latin typeface="Times New Roman" panose="02020603050405020304" pitchFamily="18" charset="0"/>
                <a:cs typeface="Times New Roman" panose="02020603050405020304" pitchFamily="18" charset="0"/>
              </a:rPr>
              <a:t>Association of Individual and </a:t>
            </a:r>
            <a:r>
              <a:rPr lang="en-US" sz="1800" i="1" dirty="0" err="1">
                <a:latin typeface="Times New Roman" panose="02020603050405020304" pitchFamily="18" charset="0"/>
                <a:cs typeface="Times New Roman" panose="02020603050405020304" pitchFamily="18" charset="0"/>
              </a:rPr>
              <a:t>Neighbourhood</a:t>
            </a:r>
            <a:r>
              <a:rPr lang="en-US" sz="1800" i="1" dirty="0">
                <a:latin typeface="Times New Roman" panose="02020603050405020304" pitchFamily="18" charset="0"/>
                <a:cs typeface="Times New Roman" panose="02020603050405020304" pitchFamily="18" charset="0"/>
              </a:rPr>
              <a:t> Socioeconomic Status with Physical Activity and Screen Time in Seventh-Grade Boys and Girls in Berlin, Germany: A Cross-Sectional Study</a:t>
            </a:r>
            <a:r>
              <a:rPr lang="en-US" sz="1800" dirty="0">
                <a:latin typeface="Times New Roman" panose="02020603050405020304" pitchFamily="18" charset="0"/>
                <a:cs typeface="Times New Roman" panose="02020603050405020304" pitchFamily="18" charset="0"/>
              </a:rPr>
              <a:t>. BMJ Open, 7(12), E017974.</a:t>
            </a:r>
          </a:p>
          <a:p>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41253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References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976016" y="1197406"/>
            <a:ext cx="7024430" cy="3664920"/>
          </a:xfrm>
        </p:spPr>
        <p:txBody>
          <a:bodyPr>
            <a:noAutofit/>
          </a:bodyPr>
          <a:lstStyle/>
          <a:p>
            <a:r>
              <a:rPr lang="en-US" sz="1600" dirty="0">
                <a:latin typeface="Times New Roman" panose="02020603050405020304" pitchFamily="18" charset="0"/>
                <a:cs typeface="Times New Roman" panose="02020603050405020304" pitchFamily="18" charset="0"/>
              </a:rPr>
              <a:t>Mayo Clinic Health Clinic. (2021, May 28).</a:t>
            </a:r>
            <a:r>
              <a:rPr lang="en-US" sz="1600" i="1" dirty="0">
                <a:latin typeface="Times New Roman" panose="02020603050405020304" pitchFamily="18" charset="0"/>
                <a:cs typeface="Times New Roman" panose="02020603050405020304" pitchFamily="18" charset="0"/>
              </a:rPr>
              <a:t> Children and Screen Time: How Much is too much? </a:t>
            </a:r>
            <a:r>
              <a:rPr lang="en-US" sz="1600" dirty="0">
                <a:latin typeface="Times New Roman" panose="02020603050405020304" pitchFamily="18" charset="0"/>
                <a:cs typeface="Times New Roman" panose="02020603050405020304" pitchFamily="18" charset="0"/>
              </a:rPr>
              <a:t>Retrieved from </a:t>
            </a:r>
            <a:r>
              <a:rPr lang="en-US" sz="1600" u="sng" dirty="0">
                <a:latin typeface="Times New Roman" panose="02020603050405020304" pitchFamily="18" charset="0"/>
                <a:cs typeface="Times New Roman" panose="02020603050405020304" pitchFamily="18" charset="0"/>
                <a:hlinkClick r:id="rId2"/>
              </a:rPr>
              <a:t>https://www.mayoclinichealthsystem.org/hometown-health/speaking-of-health/children-and-screen-time</a:t>
            </a:r>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Nightingale, C. M., </a:t>
            </a:r>
            <a:r>
              <a:rPr lang="en-US" sz="1600" dirty="0" err="1">
                <a:latin typeface="Times New Roman" panose="02020603050405020304" pitchFamily="18" charset="0"/>
                <a:cs typeface="Times New Roman" panose="02020603050405020304" pitchFamily="18" charset="0"/>
              </a:rPr>
              <a:t>Rudnicka</a:t>
            </a:r>
            <a:r>
              <a:rPr lang="en-US" sz="1600" dirty="0">
                <a:latin typeface="Times New Roman" panose="02020603050405020304" pitchFamily="18" charset="0"/>
                <a:cs typeface="Times New Roman" panose="02020603050405020304" pitchFamily="18" charset="0"/>
              </a:rPr>
              <a:t>, A. R., </a:t>
            </a:r>
            <a:r>
              <a:rPr lang="en-US" sz="1600" dirty="0" err="1">
                <a:latin typeface="Times New Roman" panose="02020603050405020304" pitchFamily="18" charset="0"/>
                <a:cs typeface="Times New Roman" panose="02020603050405020304" pitchFamily="18" charset="0"/>
              </a:rPr>
              <a:t>Donin</a:t>
            </a:r>
            <a:r>
              <a:rPr lang="en-US" sz="1600" dirty="0">
                <a:latin typeface="Times New Roman" panose="02020603050405020304" pitchFamily="18" charset="0"/>
                <a:cs typeface="Times New Roman" panose="02020603050405020304" pitchFamily="18" charset="0"/>
              </a:rPr>
              <a:t>, A. S., </a:t>
            </a:r>
            <a:r>
              <a:rPr lang="en-US" sz="1600" dirty="0" err="1">
                <a:latin typeface="Times New Roman" panose="02020603050405020304" pitchFamily="18" charset="0"/>
                <a:cs typeface="Times New Roman" panose="02020603050405020304" pitchFamily="18" charset="0"/>
              </a:rPr>
              <a:t>Sattar</a:t>
            </a:r>
            <a:r>
              <a:rPr lang="en-US" sz="1600" dirty="0">
                <a:latin typeface="Times New Roman" panose="02020603050405020304" pitchFamily="18" charset="0"/>
                <a:cs typeface="Times New Roman" panose="02020603050405020304" pitchFamily="18" charset="0"/>
              </a:rPr>
              <a:t>, N., Cook, D. G., </a:t>
            </a:r>
            <a:r>
              <a:rPr lang="en-US" sz="1600" dirty="0" err="1">
                <a:latin typeface="Times New Roman" panose="02020603050405020304" pitchFamily="18" charset="0"/>
                <a:cs typeface="Times New Roman" panose="02020603050405020304" pitchFamily="18" charset="0"/>
              </a:rPr>
              <a:t>Whincup</a:t>
            </a:r>
            <a:r>
              <a:rPr lang="en-US" sz="1600" dirty="0">
                <a:latin typeface="Times New Roman" panose="02020603050405020304" pitchFamily="18" charset="0"/>
                <a:cs typeface="Times New Roman" panose="02020603050405020304" pitchFamily="18" charset="0"/>
              </a:rPr>
              <a:t>, P. H., &amp; Owen, C. G. (2017). </a:t>
            </a:r>
            <a:r>
              <a:rPr lang="en-US" sz="1600" i="1" dirty="0">
                <a:latin typeface="Times New Roman" panose="02020603050405020304" pitchFamily="18" charset="0"/>
                <a:cs typeface="Times New Roman" panose="02020603050405020304" pitchFamily="18" charset="0"/>
              </a:rPr>
              <a:t>Screen Time Is Associated With Adiposity And Insulin Resistance In Children</a:t>
            </a:r>
            <a:r>
              <a:rPr lang="en-US" sz="1600" dirty="0">
                <a:latin typeface="Times New Roman" panose="02020603050405020304" pitchFamily="18" charset="0"/>
                <a:cs typeface="Times New Roman" panose="02020603050405020304" pitchFamily="18" charset="0"/>
              </a:rPr>
              <a:t>. Archives of Disease in Childhood, 102(7), 612-616. </a:t>
            </a:r>
          </a:p>
          <a:p>
            <a:r>
              <a:rPr lang="en-US" sz="1600" dirty="0" err="1">
                <a:latin typeface="Times New Roman" panose="02020603050405020304" pitchFamily="18" charset="0"/>
                <a:cs typeface="Times New Roman" panose="02020603050405020304" pitchFamily="18" charset="0"/>
              </a:rPr>
              <a:t>Stiglic</a:t>
            </a:r>
            <a:r>
              <a:rPr lang="en-US" sz="1600" dirty="0">
                <a:latin typeface="Times New Roman" panose="02020603050405020304" pitchFamily="18" charset="0"/>
                <a:cs typeface="Times New Roman" panose="02020603050405020304" pitchFamily="18" charset="0"/>
              </a:rPr>
              <a:t>, N., &amp; Viner, R. M. (2019). </a:t>
            </a:r>
            <a:r>
              <a:rPr lang="en-US" sz="1600" i="1" dirty="0">
                <a:latin typeface="Times New Roman" panose="02020603050405020304" pitchFamily="18" charset="0"/>
                <a:cs typeface="Times New Roman" panose="02020603050405020304" pitchFamily="18" charset="0"/>
              </a:rPr>
              <a:t>Effects of </a:t>
            </a:r>
            <a:r>
              <a:rPr lang="en-US" sz="1600" i="1" dirty="0" err="1">
                <a:latin typeface="Times New Roman" panose="02020603050405020304" pitchFamily="18" charset="0"/>
                <a:cs typeface="Times New Roman" panose="02020603050405020304" pitchFamily="18" charset="0"/>
              </a:rPr>
              <a:t>Screentime</a:t>
            </a:r>
            <a:r>
              <a:rPr lang="en-US" sz="1600" i="1" dirty="0">
                <a:latin typeface="Times New Roman" panose="02020603050405020304" pitchFamily="18" charset="0"/>
                <a:cs typeface="Times New Roman" panose="02020603050405020304" pitchFamily="18" charset="0"/>
              </a:rPr>
              <a:t> on the Health and Well-Being of Children and Adolescents: A Systematic Review of Reviews</a:t>
            </a:r>
            <a:r>
              <a:rPr lang="en-US" sz="1600" dirty="0">
                <a:latin typeface="Times New Roman" panose="02020603050405020304" pitchFamily="18" charset="0"/>
                <a:cs typeface="Times New Roman" panose="02020603050405020304" pitchFamily="18" charset="0"/>
              </a:rPr>
              <a:t>. BMJ Open, 9(1), E023191.</a:t>
            </a:r>
          </a:p>
          <a:p>
            <a:r>
              <a:rPr lang="en-US" sz="1600" dirty="0" err="1">
                <a:latin typeface="Times New Roman" panose="02020603050405020304" pitchFamily="18" charset="0"/>
                <a:cs typeface="Times New Roman" panose="02020603050405020304" pitchFamily="18" charset="0"/>
              </a:rPr>
              <a:t>Unicef</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n.d.</a:t>
            </a:r>
            <a:r>
              <a:rPr lang="en-US" sz="1600" dirty="0">
                <a:latin typeface="Times New Roman" panose="02020603050405020304" pitchFamily="18" charset="0"/>
                <a:cs typeface="Times New Roman" panose="02020603050405020304" pitchFamily="18" charset="0"/>
              </a:rPr>
              <a:t>). Babies Need Humans, not Screens. Retrieved from </a:t>
            </a:r>
            <a:r>
              <a:rPr lang="en-US" sz="1600" u="sng" dirty="0">
                <a:latin typeface="Times New Roman" panose="02020603050405020304" pitchFamily="18" charset="0"/>
                <a:cs typeface="Times New Roman" panose="02020603050405020304" pitchFamily="18" charset="0"/>
                <a:hlinkClick r:id="rId3"/>
              </a:rPr>
              <a:t>https://www.unicef.org/parenting/child-development/babies-screen-time</a:t>
            </a:r>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8297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b="1" dirty="0" smtClean="0">
                <a:latin typeface="Times New Roman" panose="02020603050405020304" pitchFamily="18" charset="0"/>
                <a:cs typeface="Times New Roman" panose="02020603050405020304" pitchFamily="18" charset="0"/>
              </a:rPr>
              <a:t>Cont.</a:t>
            </a:r>
            <a:endParaRPr lang="en-US" b="1"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a:xfrm>
            <a:off x="2128720" y="1502815"/>
            <a:ext cx="6719020" cy="3511061"/>
          </a:xfrm>
        </p:spPr>
        <p:txBody>
          <a:bodyPr/>
          <a:lstStyle/>
          <a:p>
            <a:r>
              <a:rPr lang="en-US" dirty="0" smtClean="0">
                <a:latin typeface="Times New Roman" panose="02020603050405020304" pitchFamily="18" charset="0"/>
                <a:cs typeface="Times New Roman" panose="02020603050405020304" pitchFamily="18" charset="0"/>
              </a:rPr>
              <a:t>Initial studies cover body systems affected by excess screen time on children</a:t>
            </a:r>
            <a:endParaRPr lang="en-US" dirty="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Rise in overweight cases among children (</a:t>
            </a:r>
            <a:r>
              <a:rPr lang="en-GB" dirty="0" smtClean="0">
                <a:latin typeface="Times New Roman" panose="02020603050405020304" pitchFamily="18" charset="0"/>
                <a:cs typeface="Times New Roman" panose="02020603050405020304" pitchFamily="18" charset="0"/>
              </a:rPr>
              <a:t>Mayo </a:t>
            </a:r>
            <a:r>
              <a:rPr lang="en-GB" dirty="0">
                <a:latin typeface="Times New Roman" panose="02020603050405020304" pitchFamily="18" charset="0"/>
                <a:cs typeface="Times New Roman" panose="02020603050405020304" pitchFamily="18" charset="0"/>
              </a:rPr>
              <a:t>Clinic Health </a:t>
            </a:r>
            <a:r>
              <a:rPr lang="en-GB" dirty="0" smtClean="0">
                <a:latin typeface="Times New Roman" panose="02020603050405020304" pitchFamily="18" charset="0"/>
                <a:cs typeface="Times New Roman" panose="02020603050405020304" pitchFamily="18" charset="0"/>
              </a:rPr>
              <a:t>Clinic, 2021</a:t>
            </a:r>
            <a:r>
              <a:rPr lang="en-GB"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Development of unhealthy food consumption habits</a:t>
            </a:r>
            <a:endParaRPr lang="en-US" dirty="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Difficulties in falling and staying asleep</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1633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Cont.</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48966" y="1350110"/>
            <a:ext cx="8246070" cy="3664920"/>
          </a:xfrm>
        </p:spPr>
        <p:txBody>
          <a:bodyPr>
            <a:normAutofit lnSpcReduction="10000"/>
          </a:bodyPr>
          <a:lstStyle/>
          <a:p>
            <a:r>
              <a:rPr lang="en-US" dirty="0" smtClean="0">
                <a:latin typeface="Times New Roman" panose="02020603050405020304" pitchFamily="18" charset="0"/>
                <a:cs typeface="Times New Roman" panose="02020603050405020304" pitchFamily="18" charset="0"/>
              </a:rPr>
              <a:t>Most parents utilize screens to keep children amused and interested</a:t>
            </a:r>
          </a:p>
          <a:p>
            <a:r>
              <a:rPr lang="en-US" dirty="0">
                <a:latin typeface="Times New Roman" panose="02020603050405020304" pitchFamily="18" charset="0"/>
                <a:cs typeface="Times New Roman" panose="02020603050405020304" pitchFamily="18" charset="0"/>
              </a:rPr>
              <a:t>When on-screen study information has a large public impact, it is generally displayed in an open </a:t>
            </a:r>
            <a:r>
              <a:rPr lang="en-US" dirty="0" smtClean="0">
                <a:latin typeface="Times New Roman" panose="02020603050405020304" pitchFamily="18" charset="0"/>
                <a:cs typeface="Times New Roman" panose="02020603050405020304" pitchFamily="18" charset="0"/>
              </a:rPr>
              <a:t>manner</a:t>
            </a:r>
          </a:p>
          <a:p>
            <a:r>
              <a:rPr lang="en-US" dirty="0">
                <a:latin typeface="Times New Roman" panose="02020603050405020304" pitchFamily="18" charset="0"/>
                <a:cs typeface="Times New Roman" panose="02020603050405020304" pitchFamily="18" charset="0"/>
              </a:rPr>
              <a:t>On-screen study time has been less than decisive due to a lack of good systematic </a:t>
            </a:r>
            <a:r>
              <a:rPr lang="en-US" dirty="0" smtClean="0">
                <a:latin typeface="Times New Roman" panose="02020603050405020304" pitchFamily="18" charset="0"/>
                <a:cs typeface="Times New Roman" panose="02020603050405020304" pitchFamily="18" charset="0"/>
              </a:rPr>
              <a:t>research</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a:t>
            </a:r>
            <a:r>
              <a:rPr lang="en-US" dirty="0" err="1" smtClean="0">
                <a:latin typeface="Times New Roman" panose="02020603050405020304" pitchFamily="18" charset="0"/>
                <a:cs typeface="Times New Roman" panose="02020603050405020304" pitchFamily="18" charset="0"/>
              </a:rPr>
              <a:t>unicef</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n.d.</a:t>
            </a:r>
            <a:r>
              <a:rPr lang="en-US" dirty="0" smtClean="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Researchers are growing increasingly interested in the types of digital content that children </a:t>
            </a:r>
            <a:r>
              <a:rPr lang="en-US" dirty="0" smtClean="0">
                <a:latin typeface="Times New Roman" panose="02020603050405020304" pitchFamily="18" charset="0"/>
                <a:cs typeface="Times New Roman" panose="02020603050405020304" pitchFamily="18" charset="0"/>
              </a:rPr>
              <a:t>consume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55505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Scientific Inquiry</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128720" y="1197405"/>
            <a:ext cx="6871725" cy="3946095"/>
          </a:xfrm>
        </p:spPr>
        <p:txBody>
          <a:bodyPr>
            <a:normAutofit fontScale="92500" lnSpcReduction="10000"/>
          </a:bodyPr>
          <a:lstStyle/>
          <a:p>
            <a:r>
              <a:rPr lang="en-US" dirty="0" smtClean="0">
                <a:latin typeface="Times New Roman" panose="02020603050405020304" pitchFamily="18" charset="0"/>
                <a:cs typeface="Times New Roman" panose="02020603050405020304" pitchFamily="18" charset="0"/>
              </a:rPr>
              <a:t>Qualitative method, Content Analysis, and Case Study Research (</a:t>
            </a:r>
            <a:r>
              <a:rPr lang="en-US" dirty="0" err="1" smtClean="0">
                <a:latin typeface="Times New Roman" panose="02020603050405020304" pitchFamily="18" charset="0"/>
                <a:cs typeface="Times New Roman" panose="02020603050405020304" pitchFamily="18" charset="0"/>
              </a:rPr>
              <a:t>Stiglic</a:t>
            </a:r>
            <a:r>
              <a:rPr lang="en-US" dirty="0" smtClean="0">
                <a:latin typeface="Times New Roman" panose="02020603050405020304" pitchFamily="18" charset="0"/>
                <a:cs typeface="Times New Roman" panose="02020603050405020304" pitchFamily="18" charset="0"/>
              </a:rPr>
              <a:t> &amp; Viner, 2019)</a:t>
            </a:r>
          </a:p>
          <a:p>
            <a:pPr marL="0" indent="0">
              <a:buNone/>
            </a:pPr>
            <a:r>
              <a:rPr lang="en-US" dirty="0" smtClean="0">
                <a:latin typeface="Times New Roman" panose="02020603050405020304" pitchFamily="18" charset="0"/>
                <a:cs typeface="Times New Roman" panose="02020603050405020304" pitchFamily="18" charset="0"/>
              </a:rPr>
              <a:t>The body systems affected by excess screen time on children</a:t>
            </a:r>
          </a:p>
          <a:p>
            <a:r>
              <a:rPr lang="en-US" dirty="0" smtClean="0">
                <a:latin typeface="Times New Roman" panose="02020603050405020304" pitchFamily="18" charset="0"/>
                <a:cs typeface="Times New Roman" panose="02020603050405020304" pitchFamily="18" charset="0"/>
              </a:rPr>
              <a:t>The nervous system </a:t>
            </a:r>
          </a:p>
          <a:p>
            <a:pPr lvl="1"/>
            <a:r>
              <a:rPr lang="en-US" dirty="0">
                <a:latin typeface="Times New Roman" panose="02020603050405020304" pitchFamily="18" charset="0"/>
                <a:cs typeface="Times New Roman" panose="02020603050405020304" pitchFamily="18" charset="0"/>
              </a:rPr>
              <a:t>vitamin D and melatonin insufficiency</a:t>
            </a:r>
            <a:endParaRPr lang="en-US" dirty="0" smtClean="0">
              <a:latin typeface="Times New Roman" panose="02020603050405020304" pitchFamily="18" charset="0"/>
              <a:cs typeface="Times New Roman" panose="02020603050405020304" pitchFamily="18" charset="0"/>
            </a:endParaRPr>
          </a:p>
          <a:p>
            <a:pPr lvl="1"/>
            <a:r>
              <a:rPr lang="en-US" dirty="0">
                <a:latin typeface="Times New Roman" panose="02020603050405020304" pitchFamily="18" charset="0"/>
                <a:cs typeface="Times New Roman" panose="02020603050405020304" pitchFamily="18" charset="0"/>
              </a:rPr>
              <a:t>regulation of dopamine receptors in the </a:t>
            </a:r>
            <a:r>
              <a:rPr lang="en-US" dirty="0" smtClean="0">
                <a:latin typeface="Times New Roman" panose="02020603050405020304" pitchFamily="18" charset="0"/>
                <a:cs typeface="Times New Roman" panose="02020603050405020304" pitchFamily="18" charset="0"/>
              </a:rPr>
              <a:t>brain</a:t>
            </a:r>
          </a:p>
          <a:p>
            <a:pPr lvl="1"/>
            <a:r>
              <a:rPr lang="en-US" dirty="0">
                <a:latin typeface="Times New Roman" panose="02020603050405020304" pitchFamily="18" charset="0"/>
                <a:cs typeface="Times New Roman" panose="02020603050405020304" pitchFamily="18" charset="0"/>
              </a:rPr>
              <a:t>disruption of neurotransmission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34576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1670" y="281175"/>
            <a:ext cx="8093365" cy="763525"/>
          </a:xfrm>
        </p:spPr>
        <p:txBody>
          <a:bodyPr>
            <a:normAutofit/>
          </a:bodyPr>
          <a:lstStyle/>
          <a:p>
            <a:r>
              <a:rPr lang="en-US" sz="3200" b="1" dirty="0" smtClean="0">
                <a:latin typeface="Times New Roman" panose="02020603050405020304" pitchFamily="18" charset="0"/>
                <a:cs typeface="Times New Roman" panose="02020603050405020304" pitchFamily="18" charset="0"/>
              </a:rPr>
              <a:t>Scientific Inquiry Cont.</a:t>
            </a:r>
            <a:endParaRPr lang="en-US" sz="3200" b="1" dirty="0">
              <a:latin typeface="Times New Roman" panose="02020603050405020304" pitchFamily="18" charset="0"/>
              <a:cs typeface="Times New Roman" panose="02020603050405020304" pitchFamily="18" charset="0"/>
            </a:endParaRPr>
          </a:p>
        </p:txBody>
      </p:sp>
      <p:sp>
        <p:nvSpPr>
          <p:cNvPr id="9" name="Content Placeholder 8"/>
          <p:cNvSpPr>
            <a:spLocks noGrp="1"/>
          </p:cNvSpPr>
          <p:nvPr>
            <p:ph sz="half" idx="2"/>
          </p:nvPr>
        </p:nvSpPr>
        <p:spPr>
          <a:xfrm>
            <a:off x="-314560" y="1173170"/>
            <a:ext cx="9458560" cy="3970330"/>
          </a:xfrm>
        </p:spPr>
        <p:txBody>
          <a:bodyPr>
            <a:normAutofit/>
          </a:bodyPr>
          <a:lstStyle/>
          <a:p>
            <a:pPr lvl="2" algn="l">
              <a:buFont typeface="Calibri" panose="020F0502020204030204" pitchFamily="34" charset="0"/>
              <a:buChar char="ꟷ"/>
            </a:pPr>
            <a:r>
              <a:rPr lang="en-US" sz="2800" dirty="0">
                <a:latin typeface="Times New Roman" panose="02020603050405020304" pitchFamily="18" charset="0"/>
                <a:cs typeface="Times New Roman" panose="02020603050405020304" pitchFamily="18" charset="0"/>
              </a:rPr>
              <a:t>The sleep-wake cycle and the immunological response of the entire body are controlled by serotonin neurotransmitter </a:t>
            </a:r>
            <a:r>
              <a:rPr lang="en-US" sz="2800" dirty="0" smtClean="0">
                <a:latin typeface="Times New Roman" panose="02020603050405020304" pitchFamily="18" charset="0"/>
                <a:cs typeface="Times New Roman" panose="02020603050405020304" pitchFamily="18" charset="0"/>
              </a:rPr>
              <a:t>pathways </a:t>
            </a:r>
            <a:r>
              <a:rPr lang="en-US" sz="2800" dirty="0">
                <a:latin typeface="Times New Roman" panose="02020603050405020304" pitchFamily="18" charset="0"/>
                <a:cs typeface="Times New Roman" panose="02020603050405020304" pitchFamily="18" charset="0"/>
              </a:rPr>
              <a:t>(Nightingale et al., 2017</a:t>
            </a:r>
            <a:r>
              <a:rPr lang="en-US" sz="2800" dirty="0" smtClean="0">
                <a:latin typeface="Times New Roman" panose="02020603050405020304" pitchFamily="18" charset="0"/>
                <a:cs typeface="Times New Roman" panose="02020603050405020304" pitchFamily="18" charset="0"/>
              </a:rPr>
              <a:t>)</a:t>
            </a:r>
          </a:p>
          <a:p>
            <a:pPr lvl="1" algn="l">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The optical system</a:t>
            </a:r>
          </a:p>
          <a:p>
            <a:pPr lvl="2" algn="l">
              <a:buFont typeface="Calibri" panose="020F0502020204030204" pitchFamily="34" charset="0"/>
              <a:buChar char="ꟷ"/>
            </a:pPr>
            <a:r>
              <a:rPr lang="en-US" sz="2800" dirty="0">
                <a:latin typeface="Times New Roman" panose="02020603050405020304" pitchFamily="18" charset="0"/>
                <a:cs typeface="Times New Roman" panose="02020603050405020304" pitchFamily="18" charset="0"/>
              </a:rPr>
              <a:t>Excessive screen time in children has a negative impact on the visual </a:t>
            </a:r>
            <a:r>
              <a:rPr lang="en-US" sz="2800" dirty="0" smtClean="0">
                <a:latin typeface="Times New Roman" panose="02020603050405020304" pitchFamily="18" charset="0"/>
                <a:cs typeface="Times New Roman" panose="02020603050405020304" pitchFamily="18" charset="0"/>
              </a:rPr>
              <a:t>system</a:t>
            </a:r>
          </a:p>
          <a:p>
            <a:pPr lvl="2" algn="l">
              <a:buFont typeface="Calibri" panose="020F0502020204030204" pitchFamily="34" charset="0"/>
              <a:buChar char="ꟷ"/>
            </a:pPr>
            <a:r>
              <a:rPr lang="en-US" sz="2800" dirty="0" smtClean="0">
                <a:latin typeface="Times New Roman" panose="02020603050405020304" pitchFamily="18" charset="0"/>
                <a:cs typeface="Times New Roman" panose="02020603050405020304" pitchFamily="18" charset="0"/>
              </a:rPr>
              <a:t>The result is Myopia and Early Blindness</a:t>
            </a:r>
          </a:p>
          <a:p>
            <a:pPr lvl="2" algn="l">
              <a:buFont typeface="Calibri" panose="020F0502020204030204" pitchFamily="34" charset="0"/>
              <a:buChar char="ꟷ"/>
            </a:pPr>
            <a:endParaRPr lang="en-US" sz="28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707837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Scientific Inquiry Cont.</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823310" y="1350110"/>
            <a:ext cx="7024430" cy="3793390"/>
          </a:xfrm>
        </p:spPr>
        <p:txBody>
          <a:bodyPr>
            <a:normAutofit fontScale="92500"/>
          </a:bodyPr>
          <a:lstStyle/>
          <a:p>
            <a:pPr lvl="1"/>
            <a:r>
              <a:rPr lang="en-US" dirty="0" smtClean="0">
                <a:latin typeface="Times New Roman" panose="02020603050405020304" pitchFamily="18" charset="0"/>
                <a:cs typeface="Times New Roman" panose="02020603050405020304" pitchFamily="18" charset="0"/>
              </a:rPr>
              <a:t>Axial Myopia is the most familiar type of the disorder</a:t>
            </a:r>
          </a:p>
          <a:p>
            <a:r>
              <a:rPr lang="en-US" dirty="0" smtClean="0">
                <a:latin typeface="Times New Roman" panose="02020603050405020304" pitchFamily="18" charset="0"/>
                <a:cs typeface="Times New Roman" panose="02020603050405020304" pitchFamily="18" charset="0"/>
              </a:rPr>
              <a:t>Children obesity has been linked to the following systems malfunction;</a:t>
            </a:r>
          </a:p>
          <a:p>
            <a:pPr lvl="1"/>
            <a:r>
              <a:rPr lang="en-US" dirty="0" smtClean="0">
                <a:latin typeface="Times New Roman" panose="02020603050405020304" pitchFamily="18" charset="0"/>
                <a:cs typeface="Times New Roman" panose="02020603050405020304" pitchFamily="18" charset="0"/>
              </a:rPr>
              <a:t>Respiratory System</a:t>
            </a:r>
          </a:p>
          <a:p>
            <a:pPr lvl="1"/>
            <a:r>
              <a:rPr lang="en-US" dirty="0" smtClean="0">
                <a:latin typeface="Times New Roman" panose="02020603050405020304" pitchFamily="18" charset="0"/>
                <a:cs typeface="Times New Roman" panose="02020603050405020304" pitchFamily="18" charset="0"/>
              </a:rPr>
              <a:t>Cardiovascular System</a:t>
            </a:r>
          </a:p>
          <a:p>
            <a:pPr lvl="1"/>
            <a:r>
              <a:rPr lang="en-US" dirty="0" smtClean="0">
                <a:latin typeface="Times New Roman" panose="02020603050405020304" pitchFamily="18" charset="0"/>
                <a:cs typeface="Times New Roman" panose="02020603050405020304" pitchFamily="18" charset="0"/>
              </a:rPr>
              <a:t>Digestive System</a:t>
            </a:r>
          </a:p>
          <a:p>
            <a:pPr lvl="1"/>
            <a:r>
              <a:rPr lang="en-US" dirty="0" smtClean="0">
                <a:latin typeface="Times New Roman" panose="02020603050405020304" pitchFamily="18" charset="0"/>
                <a:cs typeface="Times New Roman" panose="02020603050405020304" pitchFamily="18" charset="0"/>
              </a:rPr>
              <a:t>Immunological and Musculoskeletal Systems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99830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01670" y="281175"/>
            <a:ext cx="8246070" cy="763526"/>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n-US" sz="3200" b="1" dirty="0" smtClean="0">
                <a:solidFill>
                  <a:schemeClr val="bg1"/>
                </a:solidFill>
                <a:latin typeface="Times New Roman" panose="02020603050405020304" pitchFamily="18" charset="0"/>
                <a:cs typeface="Times New Roman" panose="02020603050405020304" pitchFamily="18" charset="0"/>
              </a:rPr>
              <a:t>Scientific Inquiry Cont.</a:t>
            </a:r>
            <a:endParaRPr lang="en-US" sz="3200" b="1" dirty="0">
              <a:solidFill>
                <a:schemeClr val="bg1"/>
              </a:solidFill>
              <a:latin typeface="Times New Roman" panose="02020603050405020304" pitchFamily="18" charset="0"/>
              <a:cs typeface="Times New Roman" panose="02020603050405020304" pitchFamily="18" charset="0"/>
            </a:endParaRPr>
          </a:p>
        </p:txBody>
      </p:sp>
      <p:sp>
        <p:nvSpPr>
          <p:cNvPr id="5" name="Content Placeholder 2"/>
          <p:cNvSpPr txBox="1">
            <a:spLocks/>
          </p:cNvSpPr>
          <p:nvPr/>
        </p:nvSpPr>
        <p:spPr>
          <a:xfrm>
            <a:off x="448965" y="1197405"/>
            <a:ext cx="8246070" cy="3664920"/>
          </a:xfrm>
          <a:prstGeom prst="rect">
            <a:avLst/>
          </a:prstGeom>
        </p:spPr>
        <p:txBody>
          <a:bodyPr>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solidFill>
                  <a:srgbClr val="002060"/>
                </a:solidFill>
                <a:latin typeface="Times New Roman" panose="02020603050405020304" pitchFamily="18" charset="0"/>
                <a:cs typeface="Times New Roman" panose="02020603050405020304" pitchFamily="18" charset="0"/>
              </a:rPr>
              <a:t>Neuroplasticity</a:t>
            </a:r>
          </a:p>
          <a:p>
            <a:r>
              <a:rPr lang="en-US" dirty="0">
                <a:solidFill>
                  <a:srgbClr val="002060"/>
                </a:solidFill>
                <a:latin typeface="Times New Roman" panose="02020603050405020304" pitchFamily="18" charset="0"/>
                <a:cs typeface="Times New Roman" panose="02020603050405020304" pitchFamily="18" charset="0"/>
              </a:rPr>
              <a:t>Anything that keeps the brain active for three hours or more each day might cause the brain's wiring to reorganize</a:t>
            </a:r>
            <a:r>
              <a:rPr lang="en-US" dirty="0" smtClean="0">
                <a:solidFill>
                  <a:srgbClr val="002060"/>
                </a:solidFill>
                <a:latin typeface="Times New Roman" panose="02020603050405020304" pitchFamily="18" charset="0"/>
                <a:cs typeface="Times New Roman" panose="02020603050405020304" pitchFamily="18" charset="0"/>
              </a:rPr>
              <a:t>.</a:t>
            </a:r>
          </a:p>
          <a:p>
            <a:r>
              <a:rPr lang="en-US" dirty="0" smtClean="0">
                <a:solidFill>
                  <a:srgbClr val="002060"/>
                </a:solidFill>
                <a:latin typeface="Times New Roman" panose="02020603050405020304" pitchFamily="18" charset="0"/>
                <a:cs typeface="Times New Roman" panose="02020603050405020304" pitchFamily="18" charset="0"/>
              </a:rPr>
              <a:t>To </a:t>
            </a:r>
            <a:r>
              <a:rPr lang="en-US" dirty="0">
                <a:solidFill>
                  <a:srgbClr val="002060"/>
                </a:solidFill>
                <a:latin typeface="Times New Roman" panose="02020603050405020304" pitchFamily="18" charset="0"/>
                <a:cs typeface="Times New Roman" panose="02020603050405020304" pitchFamily="18" charset="0"/>
              </a:rPr>
              <a:t>adapt to the evolving cyber environment, the brain will fundamentally establish new neural </a:t>
            </a:r>
            <a:r>
              <a:rPr lang="en-US" dirty="0" smtClean="0">
                <a:solidFill>
                  <a:srgbClr val="002060"/>
                </a:solidFill>
                <a:latin typeface="Times New Roman" panose="02020603050405020304" pitchFamily="18" charset="0"/>
                <a:cs typeface="Times New Roman" panose="02020603050405020304" pitchFamily="18" charset="0"/>
              </a:rPr>
              <a:t>connections</a:t>
            </a:r>
          </a:p>
          <a:p>
            <a:r>
              <a:rPr lang="en-US" dirty="0" smtClean="0">
                <a:solidFill>
                  <a:srgbClr val="002060"/>
                </a:solidFill>
                <a:latin typeface="Times New Roman" panose="02020603050405020304" pitchFamily="18" charset="0"/>
                <a:cs typeface="Times New Roman" panose="02020603050405020304" pitchFamily="18" charset="0"/>
              </a:rPr>
              <a:t>Epidemiological research findings</a:t>
            </a:r>
            <a:endParaRPr lang="en-US"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1006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Mathematical Inquiry</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976015" y="1350110"/>
            <a:ext cx="7167985" cy="3511061"/>
          </a:xfrm>
        </p:spPr>
        <p:txBody>
          <a:bodyPr>
            <a:normAutofit/>
          </a:bodyPr>
          <a:lstStyle/>
          <a:p>
            <a:r>
              <a:rPr lang="en-US" dirty="0" smtClean="0">
                <a:latin typeface="Times New Roman" panose="02020603050405020304" pitchFamily="18" charset="0"/>
                <a:cs typeface="Times New Roman" panose="02020603050405020304" pitchFamily="18" charset="0"/>
              </a:rPr>
              <a:t>Economic issues are the main concerns</a:t>
            </a:r>
          </a:p>
          <a:p>
            <a:r>
              <a:rPr lang="en-US" dirty="0" smtClean="0">
                <a:latin typeface="Times New Roman" panose="02020603050405020304" pitchFamily="18" charset="0"/>
                <a:cs typeface="Times New Roman" panose="02020603050405020304" pitchFamily="18" charset="0"/>
              </a:rPr>
              <a:t>Children’s wellbeing is associated with their family’s economic positions </a:t>
            </a:r>
            <a:r>
              <a:rPr lang="en-GB" dirty="0" smtClean="0">
                <a:latin typeface="Times New Roman" panose="02020603050405020304" pitchFamily="18" charset="0"/>
                <a:cs typeface="Times New Roman" panose="02020603050405020304" pitchFamily="18" charset="0"/>
              </a:rPr>
              <a:t>(</a:t>
            </a:r>
            <a:r>
              <a:rPr lang="en-GB" dirty="0" err="1" smtClean="0">
                <a:latin typeface="Times New Roman" panose="02020603050405020304" pitchFamily="18" charset="0"/>
                <a:cs typeface="Times New Roman" panose="02020603050405020304" pitchFamily="18" charset="0"/>
              </a:rPr>
              <a:t>Hankonen</a:t>
            </a:r>
            <a:r>
              <a:rPr lang="en-GB" dirty="0" smtClean="0">
                <a:latin typeface="Times New Roman" panose="02020603050405020304" pitchFamily="18" charset="0"/>
                <a:cs typeface="Times New Roman" panose="02020603050405020304" pitchFamily="18" charset="0"/>
              </a:rPr>
              <a:t> et al., 2017</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Comparison of children between high and low-income families (</a:t>
            </a:r>
            <a:r>
              <a:rPr lang="en-GB" dirty="0" err="1" smtClean="0">
                <a:latin typeface="Times New Roman" panose="02020603050405020304" pitchFamily="18" charset="0"/>
                <a:cs typeface="Times New Roman" panose="02020603050405020304" pitchFamily="18" charset="0"/>
              </a:rPr>
              <a:t>Krist</a:t>
            </a:r>
            <a:r>
              <a:rPr lang="en-GB" dirty="0" smtClean="0">
                <a:latin typeface="Times New Roman" panose="02020603050405020304" pitchFamily="18" charset="0"/>
                <a:cs typeface="Times New Roman" panose="02020603050405020304" pitchFamily="18" charset="0"/>
              </a:rPr>
              <a:t> </a:t>
            </a:r>
            <a:r>
              <a:rPr lang="en-GB" dirty="0">
                <a:latin typeface="Times New Roman" panose="02020603050405020304" pitchFamily="18" charset="0"/>
                <a:cs typeface="Times New Roman" panose="02020603050405020304" pitchFamily="18" charset="0"/>
              </a:rPr>
              <a:t>et </a:t>
            </a:r>
            <a:r>
              <a:rPr lang="en-GB" dirty="0" smtClean="0">
                <a:latin typeface="Times New Roman" panose="02020603050405020304" pitchFamily="18" charset="0"/>
                <a:cs typeface="Times New Roman" panose="02020603050405020304" pitchFamily="18" charset="0"/>
              </a:rPr>
              <a:t>al., 2017</a:t>
            </a:r>
            <a:r>
              <a:rPr lang="en-GB" dirty="0" smtClean="0">
                <a:solidFill>
                  <a:schemeClr val="tx1"/>
                </a:solidFill>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E</a:t>
            </a:r>
            <a:r>
              <a:rPr lang="en-US" dirty="0" smtClean="0">
                <a:latin typeface="Times New Roman" panose="02020603050405020304" pitchFamily="18" charset="0"/>
                <a:cs typeface="Times New Roman" panose="02020603050405020304" pitchFamily="18" charset="0"/>
              </a:rPr>
              <a:t>ducation levels</a:t>
            </a:r>
          </a:p>
        </p:txBody>
      </p:sp>
    </p:spTree>
    <p:extLst>
      <p:ext uri="{BB962C8B-B14F-4D97-AF65-F5344CB8AC3E}">
        <p14:creationId xmlns:p14="http://schemas.microsoft.com/office/powerpoint/2010/main" val="1872641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4273</Words>
  <Application>Microsoft Office PowerPoint</Application>
  <PresentationFormat>On-screen Show (16:9)</PresentationFormat>
  <Paragraphs>143</Paragraphs>
  <Slides>21</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Times New Roman</vt:lpstr>
      <vt:lpstr>Office Theme</vt:lpstr>
      <vt:lpstr>Health Effects of  Screen Time on Children</vt:lpstr>
      <vt:lpstr>Introduction</vt:lpstr>
      <vt:lpstr>Cont.</vt:lpstr>
      <vt:lpstr>Cont.</vt:lpstr>
      <vt:lpstr>Scientific Inquiry</vt:lpstr>
      <vt:lpstr>Scientific Inquiry Cont.</vt:lpstr>
      <vt:lpstr>Scientific Inquiry Cont.</vt:lpstr>
      <vt:lpstr>PowerPoint Presentation</vt:lpstr>
      <vt:lpstr>Mathematical Inquiry</vt:lpstr>
      <vt:lpstr>Mathematical Inquiry Cont.</vt:lpstr>
      <vt:lpstr>Cultural Inquiry</vt:lpstr>
      <vt:lpstr>Cultural Inquiry Cont.</vt:lpstr>
      <vt:lpstr>Cultural Inquiry Cont.</vt:lpstr>
      <vt:lpstr>Ethical Inquiry</vt:lpstr>
      <vt:lpstr>Ethical Inquiry Cont.</vt:lpstr>
      <vt:lpstr>Conclusion</vt:lpstr>
      <vt:lpstr>Recommendations</vt:lpstr>
      <vt:lpstr>Recommendations Cont.</vt:lpstr>
      <vt:lpstr>Recommendations Cont.</vt:lpstr>
      <vt:lpstr>References</vt:lpstr>
      <vt:lpstr>References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2017-08-01T15:40:51Z</dcterms:created>
  <dcterms:modified xsi:type="dcterms:W3CDTF">2021-08-06T22:15:12Z</dcterms:modified>
</cp:coreProperties>
</file>